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9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831" r:id="rId1"/>
  </p:sldMasterIdLst>
  <p:notesMasterIdLst>
    <p:notesMasterId r:id="rId14"/>
  </p:notesMasterIdLst>
  <p:handoutMasterIdLst>
    <p:handoutMasterId r:id="rId15"/>
  </p:handoutMasterIdLst>
  <p:sldIdLst>
    <p:sldId id="564" r:id="rId2"/>
    <p:sldId id="579" r:id="rId3"/>
    <p:sldId id="578" r:id="rId4"/>
    <p:sldId id="566" r:id="rId5"/>
    <p:sldId id="577" r:id="rId6"/>
    <p:sldId id="568" r:id="rId7"/>
    <p:sldId id="576" r:id="rId8"/>
    <p:sldId id="570" r:id="rId9"/>
    <p:sldId id="571" r:id="rId10"/>
    <p:sldId id="575" r:id="rId11"/>
    <p:sldId id="573" r:id="rId12"/>
    <p:sldId id="574" r:id="rId13"/>
  </p:sldIdLst>
  <p:sldSz cx="9144000" cy="6858000" type="screen4x3"/>
  <p:notesSz cx="6797675" cy="9926638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ntano Sans" panose="020B0604020202020204" charset="0"/>
      <p:regular r:id="rId24"/>
    </p:embeddedFont>
  </p:embeddedFontLst>
  <p:custDataLst>
    <p:tags r:id="rId2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1842">
          <p15:clr>
            <a:srgbClr val="A4A3A4"/>
          </p15:clr>
        </p15:guide>
        <p15:guide id="4" pos="204">
          <p15:clr>
            <a:srgbClr val="A4A3A4"/>
          </p15:clr>
        </p15:guide>
        <p15:guide id="5" pos="5556">
          <p15:clr>
            <a:srgbClr val="A4A3A4"/>
          </p15:clr>
        </p15:guide>
        <p15:guide id="6" pos="2971">
          <p15:clr>
            <a:srgbClr val="A4A3A4"/>
          </p15:clr>
        </p15:guide>
        <p15:guide id="7" pos="3379">
          <p15:clr>
            <a:srgbClr val="A4A3A4"/>
          </p15:clr>
        </p15:guide>
        <p15:guide id="8" pos="3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76A"/>
    <a:srgbClr val="6CC049"/>
    <a:srgbClr val="C0E3AB"/>
    <a:srgbClr val="00567C"/>
    <a:srgbClr val="ADDB91"/>
    <a:srgbClr val="A2D683"/>
    <a:srgbClr val="404040"/>
    <a:srgbClr val="D2CFCD"/>
    <a:srgbClr val="3FAE29"/>
    <a:srgbClr val="8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95397" autoAdjust="0"/>
  </p:normalViewPr>
  <p:slideViewPr>
    <p:cSldViewPr showGuides="1">
      <p:cViewPr varScale="1">
        <p:scale>
          <a:sx n="80" d="100"/>
          <a:sy n="80" d="100"/>
        </p:scale>
        <p:origin x="1848" y="62"/>
      </p:cViewPr>
      <p:guideLst>
        <p:guide orient="horz" pos="1117"/>
        <p:guide orient="horz" pos="3475"/>
        <p:guide orient="horz" pos="1842"/>
        <p:guide pos="204"/>
        <p:guide pos="5556"/>
        <p:guide pos="2971"/>
        <p:guide pos="3379"/>
        <p:guide pos="3515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5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trivinoca001\Downloads\intensidades_energeticas_2015_we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23076923076927E-2"/>
          <c:y val="8.8122605363984668E-2"/>
          <c:w val="0.88009049773755654"/>
          <c:h val="0.862068965517241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099">
              <a:solidFill>
                <a:srgbClr val="00567C"/>
              </a:solidFill>
              <a:prstDash val="solid"/>
            </a:ln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</c:numCache>
            </c:numRef>
          </c:cat>
          <c:val>
            <c:numRef>
              <c:f>Sheet1!$B$2:$AB$2</c:f>
              <c:numCache>
                <c:formatCode>General</c:formatCode>
                <c:ptCount val="27"/>
                <c:pt idx="0" formatCode="&quot;&quot;#,##0.0&quot;&quot;;&quot;&quot;\-&quot;&quot;#,##0.0&quot;&quot;">
                  <c:v>34.000000000003865</c:v>
                </c:pt>
                <c:pt idx="1">
                  <c:v>32.800000000003735</c:v>
                </c:pt>
                <c:pt idx="2">
                  <c:v>31.800000000003617</c:v>
                </c:pt>
                <c:pt idx="3">
                  <c:v>31.800000000003617</c:v>
                </c:pt>
                <c:pt idx="4">
                  <c:v>30.400000000003455</c:v>
                </c:pt>
                <c:pt idx="5">
                  <c:v>28.2000000000032</c:v>
                </c:pt>
                <c:pt idx="6">
                  <c:v>29.600000000003362</c:v>
                </c:pt>
                <c:pt idx="7">
                  <c:v>27.100000000003082</c:v>
                </c:pt>
                <c:pt idx="8">
                  <c:v>26.100000000002968</c:v>
                </c:pt>
                <c:pt idx="9">
                  <c:v>23.60000000000268</c:v>
                </c:pt>
                <c:pt idx="10">
                  <c:v>23.300000000002651</c:v>
                </c:pt>
                <c:pt idx="11">
                  <c:v>24.100000000002737</c:v>
                </c:pt>
                <c:pt idx="12">
                  <c:v>22.200000000002522</c:v>
                </c:pt>
                <c:pt idx="13">
                  <c:v>22.100000000002513</c:v>
                </c:pt>
                <c:pt idx="14">
                  <c:v>21.200000000002408</c:v>
                </c:pt>
                <c:pt idx="15">
                  <c:v>18.900000000002148</c:v>
                </c:pt>
                <c:pt idx="16">
                  <c:v>19.700000000002237</c:v>
                </c:pt>
                <c:pt idx="17">
                  <c:v>18.700000000002124</c:v>
                </c:pt>
                <c:pt idx="18">
                  <c:v>19.100000000002172</c:v>
                </c:pt>
                <c:pt idx="19">
                  <c:v>20.200000000002298</c:v>
                </c:pt>
                <c:pt idx="20" formatCode="&quot;&quot;#,##0.0&quot;&quot;;&quot;&quot;\-&quot;&quot;#,##0.0&quot;&quot;">
                  <c:v>23.500000000002672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24</c:v>
                </c:pt>
                <c:pt idx="25">
                  <c:v>28</c:v>
                </c:pt>
                <c:pt idx="26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72-41E2-B01E-6C71BE17A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236488"/>
        <c:axId val="441236880"/>
      </c:lineChart>
      <c:catAx>
        <c:axId val="44123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4412368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41236880"/>
        <c:scaling>
          <c:orientation val="minMax"/>
          <c:max val="35"/>
          <c:min val="0"/>
        </c:scaling>
        <c:delete val="0"/>
        <c:axPos val="l"/>
        <c:numFmt formatCode="&quot;&quot;#,##0&quot;&quot;;&quot;&quot;\-&quot;&quot;#,##0&quot;&quot;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Pontano Sans"/>
                <a:ea typeface="Pontano Sans"/>
                <a:cs typeface="Pontano Sans"/>
              </a:defRPr>
            </a:pPr>
            <a:endParaRPr lang="es-ES"/>
          </a:p>
        </c:txPr>
        <c:crossAx val="441236488"/>
        <c:crosses val="autoZero"/>
        <c:crossBetween val="midCat"/>
        <c:majorUnit val="5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295932749249338E-2"/>
          <c:y val="9.8991126831579554E-2"/>
          <c:w val="0.82899284268782647"/>
          <c:h val="0.70680800466547289"/>
        </c:manualLayout>
      </c:layout>
      <c:lineChart>
        <c:grouping val="standard"/>
        <c:varyColors val="0"/>
        <c:ser>
          <c:idx val="8"/>
          <c:order val="0"/>
          <c:tx>
            <c:v>UE</c:v>
          </c:tx>
          <c:spPr>
            <a:ln w="19050">
              <a:solidFill>
                <a:srgbClr val="002060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Gráficos'!$B$33:$Q$33</c:f>
              <c:numCache>
                <c:formatCode>0.0000</c:formatCode>
                <c:ptCount val="16"/>
                <c:pt idx="0">
                  <c:v>0.1139424</c:v>
                </c:pt>
                <c:pt idx="1">
                  <c:v>0.11383680000000002</c:v>
                </c:pt>
                <c:pt idx="2">
                  <c:v>0.11119680000000001</c:v>
                </c:pt>
                <c:pt idx="3">
                  <c:v>0.1126752</c:v>
                </c:pt>
                <c:pt idx="4">
                  <c:v>0.1110912</c:v>
                </c:pt>
                <c:pt idx="5">
                  <c:v>0.10908480000000001</c:v>
                </c:pt>
                <c:pt idx="6">
                  <c:v>0.1057056</c:v>
                </c:pt>
                <c:pt idx="7">
                  <c:v>0.10084800000000001</c:v>
                </c:pt>
                <c:pt idx="8">
                  <c:v>0.10084800000000001</c:v>
                </c:pt>
                <c:pt idx="9">
                  <c:v>9.9580799999999997E-2</c:v>
                </c:pt>
                <c:pt idx="10">
                  <c:v>0.10179840000000001</c:v>
                </c:pt>
                <c:pt idx="11">
                  <c:v>9.5145600000000011E-2</c:v>
                </c:pt>
                <c:pt idx="12">
                  <c:v>9.5673600000000011E-2</c:v>
                </c:pt>
                <c:pt idx="13">
                  <c:v>9.5356800000000005E-2</c:v>
                </c:pt>
                <c:pt idx="14">
                  <c:v>9.0076799999999999E-2</c:v>
                </c:pt>
                <c:pt idx="15">
                  <c:v>9.0288000000000007E-2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8B-4549-999D-17B7DAD47A65}"/>
            </c:ext>
          </c:extLst>
        </c:ser>
        <c:ser>
          <c:idx val="1"/>
          <c:order val="1"/>
          <c:tx>
            <c:v>Francia</c:v>
          </c:tx>
          <c:spPr>
            <a:ln w="19050">
              <a:solidFill>
                <a:schemeClr val="accent5">
                  <a:alpha val="97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Gráficos'!$B$24:$P$24</c:f>
              <c:numCache>
                <c:formatCode>0.0000</c:formatCode>
                <c:ptCount val="15"/>
                <c:pt idx="0">
                  <c:v>0.103682</c:v>
                </c:pt>
                <c:pt idx="1">
                  <c:v>0.1043438</c:v>
                </c:pt>
                <c:pt idx="2">
                  <c:v>0.1007039</c:v>
                </c:pt>
                <c:pt idx="3">
                  <c:v>0.1019172</c:v>
                </c:pt>
                <c:pt idx="4">
                  <c:v>0.1004833</c:v>
                </c:pt>
                <c:pt idx="5">
                  <c:v>9.8497899999999999E-2</c:v>
                </c:pt>
                <c:pt idx="6">
                  <c:v>9.5078599999999999E-2</c:v>
                </c:pt>
                <c:pt idx="7">
                  <c:v>9.1549000000000005E-2</c:v>
                </c:pt>
                <c:pt idx="8">
                  <c:v>9.2982899999999993E-2</c:v>
                </c:pt>
                <c:pt idx="9">
                  <c:v>9.2762299999999992E-2</c:v>
                </c:pt>
                <c:pt idx="10">
                  <c:v>9.40859E-2</c:v>
                </c:pt>
                <c:pt idx="11">
                  <c:v>8.6033999999999999E-2</c:v>
                </c:pt>
                <c:pt idx="12">
                  <c:v>8.8570899999999994E-2</c:v>
                </c:pt>
                <c:pt idx="13">
                  <c:v>8.9563599999999993E-2</c:v>
                </c:pt>
                <c:pt idx="14">
                  <c:v>8.2945600000000008E-2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8B-4549-999D-17B7DAD47A65}"/>
            </c:ext>
          </c:extLst>
        </c:ser>
        <c:ser>
          <c:idx val="2"/>
          <c:order val="2"/>
          <c:tx>
            <c:v>Alemania</c:v>
          </c:tx>
          <c:spPr>
            <a:ln w="19050">
              <a:solidFill>
                <a:schemeClr val="accent3">
                  <a:lumMod val="75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Gráficos'!$B$25:$Q$25</c:f>
              <c:numCache>
                <c:formatCode>0.0000</c:formatCode>
                <c:ptCount val="16"/>
                <c:pt idx="0">
                  <c:v>0.10214959999999999</c:v>
                </c:pt>
                <c:pt idx="1">
                  <c:v>0.1028748</c:v>
                </c:pt>
                <c:pt idx="2">
                  <c:v>0.1003884</c:v>
                </c:pt>
                <c:pt idx="3">
                  <c:v>0.10277119999999999</c:v>
                </c:pt>
                <c:pt idx="4">
                  <c:v>0.1006992</c:v>
                </c:pt>
                <c:pt idx="5">
                  <c:v>9.8523600000000003E-2</c:v>
                </c:pt>
                <c:pt idx="6">
                  <c:v>9.6451599999999998E-2</c:v>
                </c:pt>
                <c:pt idx="7">
                  <c:v>8.9510400000000004E-2</c:v>
                </c:pt>
                <c:pt idx="8">
                  <c:v>9.0442800000000004E-2</c:v>
                </c:pt>
                <c:pt idx="9">
                  <c:v>9.1478800000000013E-2</c:v>
                </c:pt>
                <c:pt idx="10">
                  <c:v>9.4172400000000003E-2</c:v>
                </c:pt>
                <c:pt idx="11">
                  <c:v>8.6713200000000004E-2</c:v>
                </c:pt>
                <c:pt idx="12">
                  <c:v>8.7231199999999995E-2</c:v>
                </c:pt>
                <c:pt idx="13">
                  <c:v>8.8785199999999995E-2</c:v>
                </c:pt>
                <c:pt idx="14">
                  <c:v>8.24656E-2</c:v>
                </c:pt>
                <c:pt idx="15">
                  <c:v>8.2569199999999995E-2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8B-4549-999D-17B7DAD47A65}"/>
            </c:ext>
          </c:extLst>
        </c:ser>
        <c:ser>
          <c:idx val="3"/>
          <c:order val="3"/>
          <c:tx>
            <c:v>Italia</c:v>
          </c:tx>
          <c:spPr>
            <a:ln w="19050">
              <a:solidFill>
                <a:srgbClr val="C7CA61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Gráficos'!$B$27:$Q$27</c:f>
              <c:numCache>
                <c:formatCode>0.0000</c:formatCode>
                <c:ptCount val="16"/>
                <c:pt idx="0">
                  <c:v>9.0857199999999999E-2</c:v>
                </c:pt>
                <c:pt idx="1">
                  <c:v>9.0235599999999999E-2</c:v>
                </c:pt>
                <c:pt idx="2">
                  <c:v>9.0235599999999999E-2</c:v>
                </c:pt>
                <c:pt idx="3">
                  <c:v>9.5001200000000008E-2</c:v>
                </c:pt>
                <c:pt idx="4">
                  <c:v>9.3861600000000003E-2</c:v>
                </c:pt>
                <c:pt idx="5">
                  <c:v>9.5415600000000003E-2</c:v>
                </c:pt>
                <c:pt idx="6">
                  <c:v>9.2411199999999999E-2</c:v>
                </c:pt>
                <c:pt idx="7">
                  <c:v>9.0442800000000004E-2</c:v>
                </c:pt>
                <c:pt idx="8">
                  <c:v>9.1167999999999999E-2</c:v>
                </c:pt>
                <c:pt idx="9">
                  <c:v>9.0649999999999994E-2</c:v>
                </c:pt>
                <c:pt idx="10">
                  <c:v>9.0753600000000004E-2</c:v>
                </c:pt>
                <c:pt idx="11">
                  <c:v>8.6506000000000013E-2</c:v>
                </c:pt>
                <c:pt idx="12">
                  <c:v>8.8060000000000013E-2</c:v>
                </c:pt>
                <c:pt idx="13">
                  <c:v>8.7127599999999999E-2</c:v>
                </c:pt>
                <c:pt idx="14">
                  <c:v>8.3294400000000005E-2</c:v>
                </c:pt>
                <c:pt idx="15">
                  <c:v>8.4848400000000004E-2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8B-4549-999D-17B7DAD47A65}"/>
            </c:ext>
          </c:extLst>
        </c:ser>
        <c:ser>
          <c:idx val="5"/>
          <c:order val="4"/>
          <c:tx>
            <c:v>España</c:v>
          </c:tx>
          <c:spPr>
            <a:ln w="3175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Gráficos'!$B$28:$Q$28</c:f>
              <c:numCache>
                <c:formatCode>0.0000</c:formatCode>
                <c:ptCount val="16"/>
                <c:pt idx="0">
                  <c:v>9.2269865520167221E-2</c:v>
                </c:pt>
                <c:pt idx="1">
                  <c:v>9.319027869447187E-2</c:v>
                </c:pt>
                <c:pt idx="2">
                  <c:v>9.2034962823817151E-2</c:v>
                </c:pt>
                <c:pt idx="3">
                  <c:v>9.4840045721848593E-2</c:v>
                </c:pt>
                <c:pt idx="4">
                  <c:v>9.6340425153533304E-2</c:v>
                </c:pt>
                <c:pt idx="5">
                  <c:v>9.5891054034039511E-2</c:v>
                </c:pt>
                <c:pt idx="6">
                  <c:v>8.9879098029398571E-2</c:v>
                </c:pt>
                <c:pt idx="7">
                  <c:v>8.9028890934659044E-2</c:v>
                </c:pt>
                <c:pt idx="8">
                  <c:v>8.4895023195837305E-2</c:v>
                </c:pt>
                <c:pt idx="9">
                  <c:v>8.162685086733E-2</c:v>
                </c:pt>
                <c:pt idx="10">
                  <c:v>8.2910104712736285E-2</c:v>
                </c:pt>
                <c:pt idx="11">
                  <c:v>8.1376825637315103E-2</c:v>
                </c:pt>
                <c:pt idx="12">
                  <c:v>8.0446400273156693E-2</c:v>
                </c:pt>
                <c:pt idx="13">
                  <c:v>7.9339266545710274E-2</c:v>
                </c:pt>
                <c:pt idx="14">
                  <c:v>7.6884854919796186E-2</c:v>
                </c:pt>
                <c:pt idx="15">
                  <c:v>7.5678219349652312E-2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8B-4549-999D-17B7DAD47A65}"/>
            </c:ext>
          </c:extLst>
        </c:ser>
        <c:ser>
          <c:idx val="6"/>
          <c:order val="5"/>
          <c:tx>
            <c:v>Reino Unido</c:v>
          </c:tx>
          <c:spPr>
            <a:ln w="19050">
              <a:solidFill>
                <a:srgbClr val="527885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Gráficos'!$B$29:$Q$29</c:f>
              <c:numCache>
                <c:formatCode>0.0000</c:formatCode>
                <c:ptCount val="16"/>
                <c:pt idx="0">
                  <c:v>9.6632800000000019E-2</c:v>
                </c:pt>
                <c:pt idx="1">
                  <c:v>9.4631199999999999E-2</c:v>
                </c:pt>
                <c:pt idx="2">
                  <c:v>9.0405600000000003E-2</c:v>
                </c:pt>
                <c:pt idx="3">
                  <c:v>8.87376E-2</c:v>
                </c:pt>
                <c:pt idx="4">
                  <c:v>8.5290400000000016E-2</c:v>
                </c:pt>
                <c:pt idx="5">
                  <c:v>8.2621600000000017E-2</c:v>
                </c:pt>
                <c:pt idx="6">
                  <c:v>7.9285600000000012E-2</c:v>
                </c:pt>
                <c:pt idx="7">
                  <c:v>7.6060800000000012E-2</c:v>
                </c:pt>
                <c:pt idx="8">
                  <c:v>7.6616800000000013E-2</c:v>
                </c:pt>
                <c:pt idx="9">
                  <c:v>7.4726399999999998E-2</c:v>
                </c:pt>
                <c:pt idx="10">
                  <c:v>7.6505600000000007E-2</c:v>
                </c:pt>
                <c:pt idx="11">
                  <c:v>6.93888E-2</c:v>
                </c:pt>
                <c:pt idx="12">
                  <c:v>7.0500800000000002E-2</c:v>
                </c:pt>
                <c:pt idx="13">
                  <c:v>6.93888E-2</c:v>
                </c:pt>
                <c:pt idx="14">
                  <c:v>6.3717599999999999E-2</c:v>
                </c:pt>
                <c:pt idx="15">
                  <c:v>6.338400000000001E-2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8B-4549-999D-17B7DAD47A65}"/>
            </c:ext>
          </c:extLst>
        </c:ser>
        <c:ser>
          <c:idx val="4"/>
          <c:order val="6"/>
          <c:tx>
            <c:v>Portugal</c:v>
          </c:tx>
          <c:spPr>
            <a:ln w="190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'[intensidades_energeticas_2015_web.xls]Datos Gráficos'!$B$22:$Q$22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'[intensidades_energeticas_2015_web.xls]Datos Gráficos'!$B$32:$Q$32</c:f>
              <c:numCache>
                <c:formatCode>0.0000</c:formatCode>
                <c:ptCount val="16"/>
                <c:pt idx="0">
                  <c:v>9.5787799999999992E-2</c:v>
                </c:pt>
                <c:pt idx="1">
                  <c:v>9.5705999999999999E-2</c:v>
                </c:pt>
                <c:pt idx="2">
                  <c:v>9.6932999999999991E-2</c:v>
                </c:pt>
                <c:pt idx="3">
                  <c:v>9.8814399999999997E-2</c:v>
                </c:pt>
                <c:pt idx="4">
                  <c:v>9.9305199999999982E-2</c:v>
                </c:pt>
                <c:pt idx="5">
                  <c:v>9.873259999999999E-2</c:v>
                </c:pt>
                <c:pt idx="6">
                  <c:v>9.6769399999999992E-2</c:v>
                </c:pt>
                <c:pt idx="7">
                  <c:v>9.3906399999999987E-2</c:v>
                </c:pt>
                <c:pt idx="8">
                  <c:v>9.2434000000000002E-2</c:v>
                </c:pt>
                <c:pt idx="9">
                  <c:v>9.2270399999999989E-2</c:v>
                </c:pt>
                <c:pt idx="10">
                  <c:v>9.0879799999999997E-2</c:v>
                </c:pt>
                <c:pt idx="11">
                  <c:v>8.8425799999999999E-2</c:v>
                </c:pt>
                <c:pt idx="12">
                  <c:v>8.7362399999999993E-2</c:v>
                </c:pt>
                <c:pt idx="13">
                  <c:v>8.7116999999999986E-2</c:v>
                </c:pt>
                <c:pt idx="14">
                  <c:v>8.6298999999999987E-2</c:v>
                </c:pt>
                <c:pt idx="15">
                  <c:v>8.6298999999999987E-2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08B-4549-999D-17B7DAD4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237664"/>
        <c:axId val="441238056"/>
      </c:lineChart>
      <c:catAx>
        <c:axId val="4412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441238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238056"/>
        <c:scaling>
          <c:orientation val="minMax"/>
          <c:max val="0.12000000000000001"/>
          <c:min val="2.0000000000000004E-2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700"/>
                </a:pPr>
                <a:r>
                  <a:rPr lang="es-ES" sz="700" dirty="0"/>
                  <a:t>kep/€05p</a:t>
                </a:r>
              </a:p>
            </c:rich>
          </c:tx>
          <c:layout>
            <c:manualLayout>
              <c:xMode val="edge"/>
              <c:yMode val="edge"/>
              <c:x val="1.7603221284086477E-5"/>
              <c:y val="2.5091253128242692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441237664"/>
        <c:crosses val="autoZero"/>
        <c:crossBetween val="between"/>
        <c:majorUnit val="1.5000000000000003E-2"/>
        <c:minorUnit val="1.5000000000000003E-2"/>
      </c:valAx>
      <c:spPr>
        <a:noFill/>
        <a:ln w="12700">
          <a:noFill/>
          <a:prstDash val="solid"/>
        </a:ln>
      </c:spPr>
    </c:plotArea>
    <c:legend>
      <c:legendPos val="l"/>
      <c:layout>
        <c:manualLayout>
          <c:xMode val="edge"/>
          <c:yMode val="edge"/>
          <c:x val="6.8106839496506658E-2"/>
          <c:y val="0.43721922959006571"/>
          <c:w val="0.20387248566563099"/>
          <c:h val="0.37494489108705181"/>
        </c:manualLayout>
      </c:layout>
      <c:overlay val="0"/>
      <c:txPr>
        <a:bodyPr/>
        <a:lstStyle/>
        <a:p>
          <a:pPr>
            <a:defRPr sz="700"/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1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FDA1-6C78-4213-8B7B-1D79F1CC16D9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D30D-F3FF-4493-93DF-16A45CCB869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55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53F0-8F01-4A8C-8193-912B2EC4E09B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3673-DC06-4DF4-BCCA-00310B4F3A8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309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7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6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8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4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5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7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0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7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01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0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6172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63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7929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221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s-ES" dirty="0" smtClean="0">
                <a:solidFill>
                  <a:srgbClr val="000000"/>
                </a:solidFill>
              </a:rPr>
              <a:t>Slide </a:t>
            </a:r>
            <a:fld id="{2E16319C-51A8-47A7-A8FA-899BA755ABA6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9398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727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810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120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649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4263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6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548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98598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7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gi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tags" Target="../tags/tag196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34" Type="http://schemas.openxmlformats.org/officeDocument/2006/relationships/tags" Target="../tags/tag191.xml"/><Relationship Id="rId42" Type="http://schemas.openxmlformats.org/officeDocument/2006/relationships/tags" Target="../tags/tag199.xml"/><Relationship Id="rId47" Type="http://schemas.openxmlformats.org/officeDocument/2006/relationships/tags" Target="../tags/tag204.xml"/><Relationship Id="rId50" Type="http://schemas.openxmlformats.org/officeDocument/2006/relationships/image" Target="../media/image3.gif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tags" Target="../tags/tag195.xml"/><Relationship Id="rId46" Type="http://schemas.openxmlformats.org/officeDocument/2006/relationships/tags" Target="../tags/tag203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41" Type="http://schemas.openxmlformats.org/officeDocument/2006/relationships/tags" Target="../tags/tag198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40" Type="http://schemas.openxmlformats.org/officeDocument/2006/relationships/tags" Target="../tags/tag197.xml"/><Relationship Id="rId45" Type="http://schemas.openxmlformats.org/officeDocument/2006/relationships/tags" Target="../tags/tag202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49" Type="http://schemas.openxmlformats.org/officeDocument/2006/relationships/notesSlide" Target="../notesSlides/notesSlide11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88.xml"/><Relationship Id="rId44" Type="http://schemas.openxmlformats.org/officeDocument/2006/relationships/tags" Target="../tags/tag201.xml"/><Relationship Id="rId52" Type="http://schemas.openxmlformats.org/officeDocument/2006/relationships/image" Target="../media/image11.emf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43" Type="http://schemas.openxmlformats.org/officeDocument/2006/relationships/tags" Target="../tags/tag200.xml"/><Relationship Id="rId48" Type="http://schemas.openxmlformats.org/officeDocument/2006/relationships/slideLayout" Target="../slideLayouts/slideLayout12.xml"/><Relationship Id="rId8" Type="http://schemas.openxmlformats.org/officeDocument/2006/relationships/tags" Target="../tags/tag165.xml"/><Relationship Id="rId5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29.xml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42" Type="http://schemas.openxmlformats.org/officeDocument/2006/relationships/tags" Target="../tags/tag245.xml"/><Relationship Id="rId47" Type="http://schemas.openxmlformats.org/officeDocument/2006/relationships/tags" Target="../tags/tag250.xml"/><Relationship Id="rId50" Type="http://schemas.openxmlformats.org/officeDocument/2006/relationships/tags" Target="../tags/tag253.xml"/><Relationship Id="rId55" Type="http://schemas.openxmlformats.org/officeDocument/2006/relationships/tags" Target="../tags/tag258.xml"/><Relationship Id="rId63" Type="http://schemas.openxmlformats.org/officeDocument/2006/relationships/tags" Target="../tags/tag266.xml"/><Relationship Id="rId68" Type="http://schemas.openxmlformats.org/officeDocument/2006/relationships/tags" Target="../tags/tag271.xml"/><Relationship Id="rId76" Type="http://schemas.openxmlformats.org/officeDocument/2006/relationships/tags" Target="../tags/tag279.xml"/><Relationship Id="rId84" Type="http://schemas.openxmlformats.org/officeDocument/2006/relationships/tags" Target="../tags/tag287.xml"/><Relationship Id="rId89" Type="http://schemas.openxmlformats.org/officeDocument/2006/relationships/tags" Target="../tags/tag292.xml"/><Relationship Id="rId97" Type="http://schemas.openxmlformats.org/officeDocument/2006/relationships/image" Target="../media/image13.emf"/><Relationship Id="rId7" Type="http://schemas.openxmlformats.org/officeDocument/2006/relationships/tags" Target="../tags/tag210.xml"/><Relationship Id="rId71" Type="http://schemas.openxmlformats.org/officeDocument/2006/relationships/tags" Target="../tags/tag274.xml"/><Relationship Id="rId92" Type="http://schemas.openxmlformats.org/officeDocument/2006/relationships/image" Target="../media/image3.gif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53" Type="http://schemas.openxmlformats.org/officeDocument/2006/relationships/tags" Target="../tags/tag256.xml"/><Relationship Id="rId58" Type="http://schemas.openxmlformats.org/officeDocument/2006/relationships/tags" Target="../tags/tag261.xml"/><Relationship Id="rId66" Type="http://schemas.openxmlformats.org/officeDocument/2006/relationships/tags" Target="../tags/tag269.xml"/><Relationship Id="rId74" Type="http://schemas.openxmlformats.org/officeDocument/2006/relationships/tags" Target="../tags/tag277.xml"/><Relationship Id="rId79" Type="http://schemas.openxmlformats.org/officeDocument/2006/relationships/tags" Target="../tags/tag282.xml"/><Relationship Id="rId87" Type="http://schemas.openxmlformats.org/officeDocument/2006/relationships/tags" Target="../tags/tag290.xml"/><Relationship Id="rId5" Type="http://schemas.openxmlformats.org/officeDocument/2006/relationships/tags" Target="../tags/tag208.xml"/><Relationship Id="rId61" Type="http://schemas.openxmlformats.org/officeDocument/2006/relationships/tags" Target="../tags/tag264.xml"/><Relationship Id="rId82" Type="http://schemas.openxmlformats.org/officeDocument/2006/relationships/tags" Target="../tags/tag285.xml"/><Relationship Id="rId90" Type="http://schemas.openxmlformats.org/officeDocument/2006/relationships/slideLayout" Target="../slideLayouts/slideLayout12.xml"/><Relationship Id="rId95" Type="http://schemas.openxmlformats.org/officeDocument/2006/relationships/image" Target="../media/image12.emf"/><Relationship Id="rId19" Type="http://schemas.openxmlformats.org/officeDocument/2006/relationships/tags" Target="../tags/tag22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tags" Target="../tags/tag246.xml"/><Relationship Id="rId48" Type="http://schemas.openxmlformats.org/officeDocument/2006/relationships/tags" Target="../tags/tag251.xml"/><Relationship Id="rId56" Type="http://schemas.openxmlformats.org/officeDocument/2006/relationships/tags" Target="../tags/tag259.xml"/><Relationship Id="rId64" Type="http://schemas.openxmlformats.org/officeDocument/2006/relationships/tags" Target="../tags/tag267.xml"/><Relationship Id="rId69" Type="http://schemas.openxmlformats.org/officeDocument/2006/relationships/tags" Target="../tags/tag272.xml"/><Relationship Id="rId77" Type="http://schemas.openxmlformats.org/officeDocument/2006/relationships/tags" Target="../tags/tag280.xml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72" Type="http://schemas.openxmlformats.org/officeDocument/2006/relationships/tags" Target="../tags/tag275.xml"/><Relationship Id="rId80" Type="http://schemas.openxmlformats.org/officeDocument/2006/relationships/tags" Target="../tags/tag283.xml"/><Relationship Id="rId85" Type="http://schemas.openxmlformats.org/officeDocument/2006/relationships/tags" Target="../tags/tag288.xml"/><Relationship Id="rId93" Type="http://schemas.openxmlformats.org/officeDocument/2006/relationships/image" Target="../media/image5.jpeg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tags" Target="../tags/tag249.xml"/><Relationship Id="rId59" Type="http://schemas.openxmlformats.org/officeDocument/2006/relationships/tags" Target="../tags/tag262.xml"/><Relationship Id="rId67" Type="http://schemas.openxmlformats.org/officeDocument/2006/relationships/tags" Target="../tags/tag270.xml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54" Type="http://schemas.openxmlformats.org/officeDocument/2006/relationships/tags" Target="../tags/tag257.xml"/><Relationship Id="rId62" Type="http://schemas.openxmlformats.org/officeDocument/2006/relationships/tags" Target="../tags/tag265.xml"/><Relationship Id="rId70" Type="http://schemas.openxmlformats.org/officeDocument/2006/relationships/tags" Target="../tags/tag273.xml"/><Relationship Id="rId75" Type="http://schemas.openxmlformats.org/officeDocument/2006/relationships/tags" Target="../tags/tag278.xml"/><Relationship Id="rId83" Type="http://schemas.openxmlformats.org/officeDocument/2006/relationships/tags" Target="../tags/tag286.xml"/><Relationship Id="rId88" Type="http://schemas.openxmlformats.org/officeDocument/2006/relationships/tags" Target="../tags/tag291.xml"/><Relationship Id="rId91" Type="http://schemas.openxmlformats.org/officeDocument/2006/relationships/notesSlide" Target="../notesSlides/notesSlide12.xml"/><Relationship Id="rId96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6" Type="http://schemas.openxmlformats.org/officeDocument/2006/relationships/tags" Target="../tags/tag209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tags" Target="../tags/tag252.xml"/><Relationship Id="rId57" Type="http://schemas.openxmlformats.org/officeDocument/2006/relationships/tags" Target="../tags/tag260.xml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44" Type="http://schemas.openxmlformats.org/officeDocument/2006/relationships/tags" Target="../tags/tag247.xml"/><Relationship Id="rId52" Type="http://schemas.openxmlformats.org/officeDocument/2006/relationships/tags" Target="../tags/tag255.xml"/><Relationship Id="rId60" Type="http://schemas.openxmlformats.org/officeDocument/2006/relationships/tags" Target="../tags/tag263.xml"/><Relationship Id="rId65" Type="http://schemas.openxmlformats.org/officeDocument/2006/relationships/tags" Target="../tags/tag268.xml"/><Relationship Id="rId73" Type="http://schemas.openxmlformats.org/officeDocument/2006/relationships/tags" Target="../tags/tag276.xml"/><Relationship Id="rId78" Type="http://schemas.openxmlformats.org/officeDocument/2006/relationships/tags" Target="../tags/tag281.xml"/><Relationship Id="rId81" Type="http://schemas.openxmlformats.org/officeDocument/2006/relationships/tags" Target="../tags/tag284.xml"/><Relationship Id="rId86" Type="http://schemas.openxmlformats.org/officeDocument/2006/relationships/tags" Target="../tags/tag289.xml"/><Relationship Id="rId94" Type="http://schemas.openxmlformats.org/officeDocument/2006/relationships/oleObject" Target="../embeddings/oleObject7.bin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9" Type="http://schemas.openxmlformats.org/officeDocument/2006/relationships/tags" Target="../tags/tag2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2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.xml"/><Relationship Id="rId7" Type="http://schemas.openxmlformats.org/officeDocument/2006/relationships/image" Target="../media/image3.gi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50" Type="http://schemas.openxmlformats.org/officeDocument/2006/relationships/tags" Target="../tags/tag58.xml"/><Relationship Id="rId55" Type="http://schemas.openxmlformats.org/officeDocument/2006/relationships/tags" Target="../tags/tag63.xml"/><Relationship Id="rId63" Type="http://schemas.openxmlformats.org/officeDocument/2006/relationships/image" Target="../media/image1.emf"/><Relationship Id="rId68" Type="http://schemas.openxmlformats.org/officeDocument/2006/relationships/oleObject" Target="../embeddings/oleObject6.bin"/><Relationship Id="rId7" Type="http://schemas.openxmlformats.org/officeDocument/2006/relationships/tags" Target="../tags/tag15.xml"/><Relationship Id="rId71" Type="http://schemas.microsoft.com/office/2007/relationships/hdphoto" Target="../media/hdphoto1.wdp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9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3" Type="http://schemas.openxmlformats.org/officeDocument/2006/relationships/tags" Target="../tags/tag61.xml"/><Relationship Id="rId58" Type="http://schemas.openxmlformats.org/officeDocument/2006/relationships/tags" Target="../tags/tag66.xml"/><Relationship Id="rId66" Type="http://schemas.openxmlformats.org/officeDocument/2006/relationships/oleObject" Target="../embeddings/oleObject5.bin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57" Type="http://schemas.openxmlformats.org/officeDocument/2006/relationships/tags" Target="../tags/tag65.xml"/><Relationship Id="rId61" Type="http://schemas.openxmlformats.org/officeDocument/2006/relationships/notesSlide" Target="../notesSlides/notesSlide4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52" Type="http://schemas.openxmlformats.org/officeDocument/2006/relationships/tags" Target="../tags/tag60.xml"/><Relationship Id="rId60" Type="http://schemas.openxmlformats.org/officeDocument/2006/relationships/slideLayout" Target="../slideLayouts/slideLayout12.xml"/><Relationship Id="rId65" Type="http://schemas.openxmlformats.org/officeDocument/2006/relationships/image" Target="../media/image5.jpe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56" Type="http://schemas.openxmlformats.org/officeDocument/2006/relationships/tags" Target="../tags/tag64.xml"/><Relationship Id="rId64" Type="http://schemas.openxmlformats.org/officeDocument/2006/relationships/image" Target="../media/image3.gif"/><Relationship Id="rId69" Type="http://schemas.openxmlformats.org/officeDocument/2006/relationships/image" Target="../media/image7.emf"/><Relationship Id="rId8" Type="http://schemas.openxmlformats.org/officeDocument/2006/relationships/tags" Target="../tags/tag16.xml"/><Relationship Id="rId51" Type="http://schemas.openxmlformats.org/officeDocument/2006/relationships/tags" Target="../tags/tag59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59" Type="http://schemas.openxmlformats.org/officeDocument/2006/relationships/tags" Target="../tags/tag67.xml"/><Relationship Id="rId67" Type="http://schemas.openxmlformats.org/officeDocument/2006/relationships/image" Target="../media/image6.emf"/><Relationship Id="rId20" Type="http://schemas.openxmlformats.org/officeDocument/2006/relationships/tags" Target="../tags/tag28.xml"/><Relationship Id="rId41" Type="http://schemas.openxmlformats.org/officeDocument/2006/relationships/tags" Target="../tags/tag49.xml"/><Relationship Id="rId54" Type="http://schemas.openxmlformats.org/officeDocument/2006/relationships/tags" Target="../tags/tag62.xml"/><Relationship Id="rId62" Type="http://schemas.openxmlformats.org/officeDocument/2006/relationships/oleObject" Target="../embeddings/oleObject4.bin"/><Relationship Id="rId7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0.xml"/><Relationship Id="rId7" Type="http://schemas.openxmlformats.org/officeDocument/2006/relationships/image" Target="../media/image3.gi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.gif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image" Target="../media/image5.jpe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image" Target="../media/image3.gif"/><Relationship Id="rId47" Type="http://schemas.openxmlformats.org/officeDocument/2006/relationships/image" Target="../media/image10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image" Target="../media/image9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notesSlide" Target="../notesSlides/notesSlide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slideLayout" Target="../slideLayouts/slideLayout12.xml"/><Relationship Id="rId45" Type="http://schemas.openxmlformats.org/officeDocument/2006/relationships/chart" Target="../charts/chart2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chart" Target="../charts/chart1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slideLayout" Target="../slideLayouts/slideLayout12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image" Target="../media/image5.jpe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3.gif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69664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5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323528" y="1773238"/>
            <a:ext cx="5040560" cy="3484800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404040"/>
                </a:solidFill>
                <a:latin typeface="+mj-lt"/>
              </a:rPr>
              <a:t>Eficiencia Energética</a:t>
            </a:r>
            <a:endParaRPr lang="es-ES_tradnl" sz="28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1563999"/>
            <a:ext cx="3236311" cy="376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144338" y="980728"/>
            <a:ext cx="8820150" cy="107157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solidFill>
                  <a:srgbClr val="00567C"/>
                </a:solidFill>
              </a:rPr>
              <a:t>4. El vehículo eléctrico</a:t>
            </a:r>
            <a:endParaRPr lang="en-US" sz="2800" dirty="0" smtClean="0">
              <a:solidFill>
                <a:srgbClr val="00567C"/>
              </a:solidFill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449958"/>
            <a:ext cx="8501122" cy="364333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10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2852936"/>
            <a:ext cx="8568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12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rgbClr val="404040"/>
                </a:solidFill>
                <a:latin typeface="+mj-lt"/>
              </a:rPr>
              <a:t>La promoción del vehículo eléctrico es una de las vías, por el lado de la oferta, para avanzar hacia la sostenibilidad del sector transporte</a:t>
            </a:r>
          </a:p>
          <a:p>
            <a:pPr marL="363538" lvl="1" indent="-280988">
              <a:spcAft>
                <a:spcPts val="12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rgbClr val="404040"/>
                </a:solidFill>
                <a:latin typeface="+mj-lt"/>
              </a:rPr>
              <a:t>Los vehículos eléctricos son más eficientes que los convencionales, implican menores costes por kilómetro y menos emisiones de GEI</a:t>
            </a:r>
          </a:p>
        </p:txBody>
      </p:sp>
      <p:sp>
        <p:nvSpPr>
          <p:cNvPr id="16" name="15 CuadroTexto"/>
          <p:cNvSpPr txBox="1"/>
          <p:nvPr>
            <p:custDataLst>
              <p:tags r:id="rId2"/>
            </p:custDataLst>
          </p:nvPr>
        </p:nvSpPr>
        <p:spPr>
          <a:xfrm>
            <a:off x="6804248" y="44624"/>
            <a:ext cx="2268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4.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El vehículo eléctrico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250 Conector recto"/>
          <p:cNvCxnSpPr/>
          <p:nvPr>
            <p:custDataLst>
              <p:tags r:id="rId1"/>
            </p:custDataLst>
          </p:nvPr>
        </p:nvCxnSpPr>
        <p:spPr>
          <a:xfrm>
            <a:off x="4684520" y="1700808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3"/>
            </p:custDataLst>
          </p:nvPr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4"/>
            </p:custDataLst>
          </p:nvPr>
        </p:nvSpPr>
        <p:spPr>
          <a:xfrm>
            <a:off x="323850" y="1052736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La promoción del vehículo eléctrico es una de las vías, por el lado de la oferta, para avanzar hacia la sostenibilidad del sector transporte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11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9" name="248 Conector recto"/>
          <p:cNvCxnSpPr/>
          <p:nvPr>
            <p:custDataLst>
              <p:tags r:id="rId6"/>
            </p:custDataLst>
          </p:nvPr>
        </p:nvCxnSpPr>
        <p:spPr>
          <a:xfrm>
            <a:off x="325807" y="1696045"/>
            <a:ext cx="41740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101" name="9 Conector recto"/>
          <p:cNvCxnSpPr/>
          <p:nvPr>
            <p:custDataLst>
              <p:tags r:id="rId8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>
            <p:custDataLst>
              <p:tags r:id="rId9"/>
            </p:custDataLst>
          </p:nvPr>
        </p:nvSpPr>
        <p:spPr>
          <a:xfrm>
            <a:off x="2909887" y="1930400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05" name="104 CuadroTexto"/>
          <p:cNvSpPr txBox="1"/>
          <p:nvPr>
            <p:custDataLst>
              <p:tags r:id="rId10"/>
            </p:custDataLst>
          </p:nvPr>
        </p:nvSpPr>
        <p:spPr>
          <a:xfrm>
            <a:off x="3228975" y="1930400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06" name="105 CuadroTexto"/>
          <p:cNvSpPr txBox="1"/>
          <p:nvPr>
            <p:custDataLst>
              <p:tags r:id="rId11"/>
            </p:custDataLst>
          </p:nvPr>
        </p:nvSpPr>
        <p:spPr>
          <a:xfrm>
            <a:off x="3698875" y="1930400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08" name="107 Rectángulo"/>
          <p:cNvSpPr/>
          <p:nvPr>
            <p:custDataLst>
              <p:tags r:id="rId12"/>
            </p:custDataLst>
          </p:nvPr>
        </p:nvSpPr>
        <p:spPr>
          <a:xfrm>
            <a:off x="319087" y="1806575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3" name="112 CuadroTexto"/>
          <p:cNvSpPr txBox="1"/>
          <p:nvPr>
            <p:custDataLst>
              <p:tags r:id="rId13"/>
            </p:custDataLst>
          </p:nvPr>
        </p:nvSpPr>
        <p:spPr>
          <a:xfrm>
            <a:off x="388937" y="176847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Para alcanzar los objetivos europeos del 20/20/20 y 2030, es necesario realizar esfuerzos en el sector transporte, el principal consumidor de energía de la economía…</a:t>
            </a:r>
          </a:p>
        </p:txBody>
      </p:sp>
      <p:sp>
        <p:nvSpPr>
          <p:cNvPr id="114" name="113 Rectángulo"/>
          <p:cNvSpPr/>
          <p:nvPr>
            <p:custDataLst>
              <p:tags r:id="rId14"/>
            </p:custDataLst>
          </p:nvPr>
        </p:nvSpPr>
        <p:spPr>
          <a:xfrm>
            <a:off x="4678362" y="1806575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151 CuadroTexto"/>
          <p:cNvSpPr txBox="1"/>
          <p:nvPr>
            <p:custDataLst>
              <p:tags r:id="rId15"/>
            </p:custDataLst>
          </p:nvPr>
        </p:nvSpPr>
        <p:spPr>
          <a:xfrm>
            <a:off x="4662487" y="1768475"/>
            <a:ext cx="417646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…destacando los planes de potenciación del vehículo eléctrico, del cual ya existen 3 tipos: HEV (híbrido), PHEV (híbrido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enchufable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) y BEV (de batería)</a:t>
            </a:r>
          </a:p>
          <a:p>
            <a:pPr indent="-274320" algn="ctr">
              <a:spcAft>
                <a:spcPts val="900"/>
              </a:spcAft>
            </a:pP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55" name="154 Conector recto"/>
          <p:cNvCxnSpPr/>
          <p:nvPr>
            <p:custDataLst>
              <p:tags r:id="rId16"/>
            </p:custDataLst>
          </p:nvPr>
        </p:nvCxnSpPr>
        <p:spPr>
          <a:xfrm>
            <a:off x="4710112" y="5694362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Rectángulo"/>
          <p:cNvSpPr/>
          <p:nvPr>
            <p:custDataLst>
              <p:tags r:id="rId17"/>
            </p:custDataLst>
          </p:nvPr>
        </p:nvSpPr>
        <p:spPr>
          <a:xfrm>
            <a:off x="4637087" y="5477162"/>
            <a:ext cx="4139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Tipología de vehículos eléctricos</a:t>
            </a:r>
          </a:p>
          <a:p>
            <a:endParaRPr lang="es-ES" sz="1000" dirty="0" smtClean="0">
              <a:latin typeface="Pontano Sans" pitchFamily="2" charset="0"/>
            </a:endParaRPr>
          </a:p>
          <a:p>
            <a:endParaRPr lang="es-ES" sz="1000" dirty="0" smtClean="0">
              <a:latin typeface="Pontano Sans" pitchFamily="2" charset="0"/>
            </a:endParaRPr>
          </a:p>
        </p:txBody>
      </p:sp>
      <p:sp>
        <p:nvSpPr>
          <p:cNvPr id="158" name="Rectangle 122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518150" y="567531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WWW ADENA]</a:t>
            </a:r>
          </a:p>
        </p:txBody>
      </p:sp>
      <p:cxnSp>
        <p:nvCxnSpPr>
          <p:cNvPr id="200" name="199 Conector recto"/>
          <p:cNvCxnSpPr/>
          <p:nvPr>
            <p:custDataLst>
              <p:tags r:id="rId19"/>
            </p:custDataLst>
          </p:nvPr>
        </p:nvCxnSpPr>
        <p:spPr>
          <a:xfrm>
            <a:off x="307975" y="5689600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200 Rectángulo"/>
          <p:cNvSpPr/>
          <p:nvPr>
            <p:custDataLst>
              <p:tags r:id="rId20"/>
            </p:custDataLst>
          </p:nvPr>
        </p:nvSpPr>
        <p:spPr>
          <a:xfrm>
            <a:off x="219075" y="5475574"/>
            <a:ext cx="4036024" cy="39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Estructura del consumo de energía final en 2015 en la UE-28 [%]</a:t>
            </a:r>
          </a:p>
          <a:p>
            <a:endParaRPr lang="es-ES" sz="1000" dirty="0" smtClean="0">
              <a:solidFill>
                <a:schemeClr val="tx1"/>
              </a:solidFill>
              <a:latin typeface="Pontano Sans" pitchFamily="2" charset="0"/>
            </a:endParaRPr>
          </a:p>
          <a:p>
            <a:endParaRPr lang="es-ES" sz="1000" dirty="0" smtClean="0">
              <a:solidFill>
                <a:schemeClr val="tx1"/>
              </a:solidFill>
              <a:latin typeface="Pontano Sans" pitchFamily="2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2" name="Rectangle 122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71575" y="5697537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Eurostat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203" name="202 Rectángulo"/>
          <p:cNvSpPr/>
          <p:nvPr>
            <p:custDataLst>
              <p:tags r:id="rId22"/>
            </p:custDataLst>
          </p:nvPr>
        </p:nvSpPr>
        <p:spPr>
          <a:xfrm>
            <a:off x="317500" y="5949950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4" name="203 CuadroTexto"/>
          <p:cNvSpPr txBox="1"/>
          <p:nvPr>
            <p:custDataLst>
              <p:tags r:id="rId23"/>
            </p:custDataLst>
          </p:nvPr>
        </p:nvSpPr>
        <p:spPr>
          <a:xfrm>
            <a:off x="565150" y="5962650"/>
            <a:ext cx="8001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En España el transporte es el sector que más energía consume (33% del total nacional), representando los turismos el 17%, por lo que el desarrollo del vehículo eléctrico podría aportar mayor sostenibilidad al sistema</a:t>
            </a:r>
          </a:p>
        </p:txBody>
      </p:sp>
      <p:cxnSp>
        <p:nvCxnSpPr>
          <p:cNvPr id="205" name="204 Conector recto"/>
          <p:cNvCxnSpPr/>
          <p:nvPr>
            <p:custDataLst>
              <p:tags r:id="rId24"/>
            </p:custDataLst>
          </p:nvPr>
        </p:nvCxnSpPr>
        <p:spPr>
          <a:xfrm>
            <a:off x="317500" y="5956300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74 Grupo"/>
          <p:cNvGrpSpPr/>
          <p:nvPr/>
        </p:nvGrpSpPr>
        <p:grpSpPr>
          <a:xfrm>
            <a:off x="4775324" y="3027685"/>
            <a:ext cx="1127745" cy="2160240"/>
            <a:chOff x="8791897" y="2996952"/>
            <a:chExt cx="1127745" cy="2160240"/>
          </a:xfrm>
        </p:grpSpPr>
        <p:sp>
          <p:nvSpPr>
            <p:cNvPr id="76" name="75 Rectángulo redondeado"/>
            <p:cNvSpPr/>
            <p:nvPr>
              <p:custDataLst>
                <p:tags r:id="rId40"/>
              </p:custDataLst>
            </p:nvPr>
          </p:nvSpPr>
          <p:spPr bwMode="ltGray">
            <a:xfrm>
              <a:off x="8926388" y="2996952"/>
              <a:ext cx="864000" cy="2160240"/>
            </a:xfrm>
            <a:prstGeom prst="roundRect">
              <a:avLst/>
            </a:prstGeom>
            <a:solidFill>
              <a:srgbClr val="00567C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3" name="39 Grupo"/>
            <p:cNvGrpSpPr/>
            <p:nvPr>
              <p:custDataLst>
                <p:tags r:id="rId41"/>
              </p:custDataLst>
            </p:nvPr>
          </p:nvGrpSpPr>
          <p:grpSpPr>
            <a:xfrm>
              <a:off x="8796089" y="4571603"/>
              <a:ext cx="1123553" cy="504056"/>
              <a:chOff x="8796089" y="4571603"/>
              <a:chExt cx="1123553" cy="504056"/>
            </a:xfrm>
            <a:solidFill>
              <a:srgbClr val="D2CFCD"/>
            </a:solidFill>
          </p:grpSpPr>
          <p:sp>
            <p:nvSpPr>
              <p:cNvPr id="92" name="91 Rectángulo"/>
              <p:cNvSpPr/>
              <p:nvPr/>
            </p:nvSpPr>
            <p:spPr bwMode="ltGray">
              <a:xfrm>
                <a:off x="8873430" y="4797152"/>
                <a:ext cx="972000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3" name="92 Rectángulo redondeado"/>
              <p:cNvSpPr/>
              <p:nvPr/>
            </p:nvSpPr>
            <p:spPr bwMode="ltGray">
              <a:xfrm>
                <a:off x="8796089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4" name="93 Rectángulo redondeado"/>
              <p:cNvSpPr/>
              <p:nvPr/>
            </p:nvSpPr>
            <p:spPr bwMode="ltGray">
              <a:xfrm>
                <a:off x="9847634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4" name="40 Grupo"/>
            <p:cNvGrpSpPr/>
            <p:nvPr>
              <p:custDataLst>
                <p:tags r:id="rId42"/>
              </p:custDataLst>
            </p:nvPr>
          </p:nvGrpSpPr>
          <p:grpSpPr>
            <a:xfrm>
              <a:off x="8791897" y="3433192"/>
              <a:ext cx="1123553" cy="504056"/>
              <a:chOff x="8796089" y="4571603"/>
              <a:chExt cx="1123553" cy="504056"/>
            </a:xfrm>
            <a:solidFill>
              <a:srgbClr val="D2CFCD"/>
            </a:solidFill>
          </p:grpSpPr>
          <p:sp>
            <p:nvSpPr>
              <p:cNvPr id="89" name="88 Rectángulo"/>
              <p:cNvSpPr/>
              <p:nvPr/>
            </p:nvSpPr>
            <p:spPr bwMode="ltGray">
              <a:xfrm>
                <a:off x="8873430" y="4797152"/>
                <a:ext cx="972000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0" name="89 Rectángulo redondeado"/>
              <p:cNvSpPr/>
              <p:nvPr/>
            </p:nvSpPr>
            <p:spPr bwMode="ltGray">
              <a:xfrm>
                <a:off x="8796089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1" name="90 Rectángulo redondeado"/>
              <p:cNvSpPr/>
              <p:nvPr/>
            </p:nvSpPr>
            <p:spPr bwMode="ltGray">
              <a:xfrm>
                <a:off x="9847634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79" name="78 Rectángulo"/>
            <p:cNvSpPr/>
            <p:nvPr>
              <p:custDataLst>
                <p:tags r:id="rId43"/>
              </p:custDataLst>
            </p:nvPr>
          </p:nvSpPr>
          <p:spPr bwMode="ltGray">
            <a:xfrm>
              <a:off x="9070404" y="3049910"/>
              <a:ext cx="576000" cy="432048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404040"/>
                  </a:solidFill>
                  <a:latin typeface="Pontano Sans" pitchFamily="2" charset="0"/>
                </a:rPr>
                <a:t>ICE</a:t>
              </a:r>
              <a:endParaRPr lang="en-US" sz="14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80" name="79 Rectángulo"/>
            <p:cNvSpPr/>
            <p:nvPr>
              <p:custDataLst>
                <p:tags r:id="rId44"/>
              </p:custDataLst>
            </p:nvPr>
          </p:nvSpPr>
          <p:spPr bwMode="ltGray">
            <a:xfrm>
              <a:off x="9070404" y="3567683"/>
              <a:ext cx="576000" cy="216000"/>
            </a:xfrm>
            <a:prstGeom prst="rect">
              <a:avLst/>
            </a:prstGeom>
            <a:solidFill>
              <a:srgbClr val="82B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700" dirty="0" smtClean="0">
                  <a:solidFill>
                    <a:srgbClr val="404040"/>
                  </a:solidFill>
                  <a:latin typeface="Pontano Sans" pitchFamily="2" charset="0"/>
                </a:rPr>
                <a:t>Frenado regenerativo</a:t>
              </a:r>
              <a:endParaRPr lang="en-US" sz="7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81" name="80 Rectángulo"/>
            <p:cNvSpPr/>
            <p:nvPr>
              <p:custDataLst>
                <p:tags r:id="rId45"/>
              </p:custDataLst>
            </p:nvPr>
          </p:nvSpPr>
          <p:spPr bwMode="ltGray">
            <a:xfrm>
              <a:off x="9070404" y="3986014"/>
              <a:ext cx="576000" cy="25200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rgbClr val="404040"/>
                  </a:solidFill>
                  <a:latin typeface="Pontano Sans" pitchFamily="2" charset="0"/>
                </a:rPr>
                <a:t>Motor eléctrico</a:t>
              </a:r>
              <a:endParaRPr lang="en-US" sz="8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82" name="81 Rectángulo"/>
            <p:cNvSpPr/>
            <p:nvPr>
              <p:custDataLst>
                <p:tags r:id="rId46"/>
              </p:custDataLst>
            </p:nvPr>
          </p:nvSpPr>
          <p:spPr bwMode="ltGray">
            <a:xfrm>
              <a:off x="9070404" y="4672186"/>
              <a:ext cx="576000" cy="288000"/>
            </a:xfrm>
            <a:prstGeom prst="rect">
              <a:avLst/>
            </a:prstGeom>
            <a:solidFill>
              <a:srgbClr val="8A8A8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chemeClr val="bg1"/>
                  </a:solidFill>
                  <a:latin typeface="Pontano Sans" pitchFamily="2" charset="0"/>
                </a:rPr>
                <a:t>Gasolina/gasóleo</a:t>
              </a:r>
              <a:endParaRPr lang="en-US" sz="800" dirty="0" smtClean="0">
                <a:solidFill>
                  <a:schemeClr val="bg1"/>
                </a:solidFill>
                <a:latin typeface="Pontano Sans" pitchFamily="2" charset="0"/>
              </a:endParaRPr>
            </a:p>
          </p:txBody>
        </p:sp>
        <p:cxnSp>
          <p:nvCxnSpPr>
            <p:cNvPr id="83" name="82 Conector angular"/>
            <p:cNvCxnSpPr>
              <a:stCxn id="82" idx="3"/>
              <a:endCxn id="79" idx="3"/>
            </p:cNvCxnSpPr>
            <p:nvPr/>
          </p:nvCxnSpPr>
          <p:spPr>
            <a:xfrm flipV="1">
              <a:off x="9646404" y="3265934"/>
              <a:ext cx="12700" cy="1550252"/>
            </a:xfrm>
            <a:prstGeom prst="bentConnector3">
              <a:avLst>
                <a:gd name="adj1" fmla="val 825000"/>
              </a:avLst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56 Conector angular"/>
            <p:cNvCxnSpPr/>
            <p:nvPr/>
          </p:nvCxnSpPr>
          <p:spPr>
            <a:xfrm rot="10800000" flipV="1">
              <a:off x="8964488" y="3243690"/>
              <a:ext cx="105916" cy="396000"/>
            </a:xfrm>
            <a:prstGeom prst="bentConnector2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56 Conector angular"/>
            <p:cNvCxnSpPr>
              <a:stCxn id="81" idx="1"/>
            </p:cNvCxnSpPr>
            <p:nvPr/>
          </p:nvCxnSpPr>
          <p:spPr>
            <a:xfrm rot="10800000">
              <a:off x="8964492" y="3716014"/>
              <a:ext cx="105912" cy="396000"/>
            </a:xfrm>
            <a:prstGeom prst="bentConnector2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56 Conector angular"/>
            <p:cNvCxnSpPr/>
            <p:nvPr/>
          </p:nvCxnSpPr>
          <p:spPr>
            <a:xfrm rot="5400000" flipH="1" flipV="1">
              <a:off x="9255186" y="3872669"/>
              <a:ext cx="216024" cy="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86 Rectángulo"/>
            <p:cNvSpPr/>
            <p:nvPr>
              <p:custDataLst>
                <p:tags r:id="rId47"/>
              </p:custDataLst>
            </p:nvPr>
          </p:nvSpPr>
          <p:spPr bwMode="ltGray">
            <a:xfrm>
              <a:off x="9070404" y="4441304"/>
              <a:ext cx="576000" cy="144000"/>
            </a:xfrm>
            <a:prstGeom prst="rect">
              <a:avLst/>
            </a:prstGeom>
            <a:solidFill>
              <a:srgbClr val="A2D68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rgbClr val="404040"/>
                  </a:solidFill>
                  <a:latin typeface="Pontano Sans" pitchFamily="2" charset="0"/>
                </a:rPr>
                <a:t>Baterías</a:t>
              </a:r>
              <a:endParaRPr lang="en-US" sz="8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cxnSp>
          <p:nvCxnSpPr>
            <p:cNvPr id="88" name="56 Conector angular"/>
            <p:cNvCxnSpPr/>
            <p:nvPr/>
          </p:nvCxnSpPr>
          <p:spPr>
            <a:xfrm rot="5400000" flipH="1" flipV="1">
              <a:off x="9255198" y="4346053"/>
              <a:ext cx="216000" cy="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94 Grupo"/>
          <p:cNvGrpSpPr/>
          <p:nvPr/>
        </p:nvGrpSpPr>
        <p:grpSpPr>
          <a:xfrm>
            <a:off x="6258917" y="3018160"/>
            <a:ext cx="1127745" cy="2160240"/>
            <a:chOff x="8791897" y="2996952"/>
            <a:chExt cx="1127745" cy="2160240"/>
          </a:xfrm>
        </p:grpSpPr>
        <p:sp>
          <p:nvSpPr>
            <p:cNvPr id="97" name="96 Rectángulo redondeado"/>
            <p:cNvSpPr/>
            <p:nvPr>
              <p:custDataLst>
                <p:tags r:id="rId32"/>
              </p:custDataLst>
            </p:nvPr>
          </p:nvSpPr>
          <p:spPr bwMode="ltGray">
            <a:xfrm>
              <a:off x="8926388" y="2996952"/>
              <a:ext cx="864000" cy="2160240"/>
            </a:xfrm>
            <a:prstGeom prst="roundRect">
              <a:avLst/>
            </a:prstGeom>
            <a:solidFill>
              <a:srgbClr val="00567C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6" name="39 Grupo"/>
            <p:cNvGrpSpPr/>
            <p:nvPr>
              <p:custDataLst>
                <p:tags r:id="rId33"/>
              </p:custDataLst>
            </p:nvPr>
          </p:nvGrpSpPr>
          <p:grpSpPr>
            <a:xfrm>
              <a:off x="8796089" y="4571603"/>
              <a:ext cx="1123553" cy="504056"/>
              <a:chOff x="8796089" y="4571603"/>
              <a:chExt cx="1123553" cy="504056"/>
            </a:xfrm>
            <a:solidFill>
              <a:srgbClr val="D2CFCD"/>
            </a:solidFill>
          </p:grpSpPr>
          <p:sp>
            <p:nvSpPr>
              <p:cNvPr id="123" name="122 Rectángulo"/>
              <p:cNvSpPr/>
              <p:nvPr/>
            </p:nvSpPr>
            <p:spPr bwMode="ltGray">
              <a:xfrm>
                <a:off x="8873430" y="4797152"/>
                <a:ext cx="972000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24" name="123 Rectángulo redondeado"/>
              <p:cNvSpPr/>
              <p:nvPr/>
            </p:nvSpPr>
            <p:spPr bwMode="ltGray">
              <a:xfrm>
                <a:off x="8796089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25" name="124 Rectángulo redondeado"/>
              <p:cNvSpPr/>
              <p:nvPr/>
            </p:nvSpPr>
            <p:spPr bwMode="ltGray">
              <a:xfrm>
                <a:off x="9847634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7" name="40 Grupo"/>
            <p:cNvGrpSpPr/>
            <p:nvPr>
              <p:custDataLst>
                <p:tags r:id="rId34"/>
              </p:custDataLst>
            </p:nvPr>
          </p:nvGrpSpPr>
          <p:grpSpPr>
            <a:xfrm>
              <a:off x="8791897" y="3433192"/>
              <a:ext cx="1123553" cy="504056"/>
              <a:chOff x="8796089" y="4571603"/>
              <a:chExt cx="1123553" cy="504056"/>
            </a:xfrm>
            <a:solidFill>
              <a:srgbClr val="D2CFCD"/>
            </a:solidFill>
          </p:grpSpPr>
          <p:sp>
            <p:nvSpPr>
              <p:cNvPr id="120" name="119 Rectángulo"/>
              <p:cNvSpPr/>
              <p:nvPr/>
            </p:nvSpPr>
            <p:spPr bwMode="ltGray">
              <a:xfrm>
                <a:off x="8873430" y="4797152"/>
                <a:ext cx="972000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21" name="120 Rectángulo redondeado"/>
              <p:cNvSpPr/>
              <p:nvPr/>
            </p:nvSpPr>
            <p:spPr bwMode="ltGray">
              <a:xfrm>
                <a:off x="8796089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22" name="121 Rectángulo redondeado"/>
              <p:cNvSpPr/>
              <p:nvPr/>
            </p:nvSpPr>
            <p:spPr bwMode="ltGray">
              <a:xfrm>
                <a:off x="9847634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07" name="106 Rectángulo"/>
            <p:cNvSpPr/>
            <p:nvPr>
              <p:custDataLst>
                <p:tags r:id="rId35"/>
              </p:custDataLst>
            </p:nvPr>
          </p:nvSpPr>
          <p:spPr bwMode="ltGray">
            <a:xfrm>
              <a:off x="9070404" y="3049910"/>
              <a:ext cx="576000" cy="432048"/>
            </a:xfrm>
            <a:prstGeom prst="rect">
              <a:avLst/>
            </a:prstGeom>
            <a:gradFill flip="none" rotWithShape="1">
              <a:gsLst>
                <a:gs pos="0">
                  <a:srgbClr val="8A8A8D">
                    <a:tint val="66000"/>
                    <a:satMod val="160000"/>
                  </a:srgbClr>
                </a:gs>
                <a:gs pos="50000">
                  <a:srgbClr val="8A8A8D">
                    <a:tint val="44500"/>
                    <a:satMod val="160000"/>
                  </a:srgbClr>
                </a:gs>
                <a:gs pos="100000">
                  <a:srgbClr val="8A8A8D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404040"/>
                  </a:solidFill>
                  <a:latin typeface="Pontano Sans" pitchFamily="2" charset="0"/>
                </a:rPr>
                <a:t>ICE</a:t>
              </a:r>
              <a:endParaRPr lang="en-US" sz="14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109" name="108 Rectángulo"/>
            <p:cNvSpPr/>
            <p:nvPr>
              <p:custDataLst>
                <p:tags r:id="rId36"/>
              </p:custDataLst>
            </p:nvPr>
          </p:nvSpPr>
          <p:spPr bwMode="ltGray">
            <a:xfrm>
              <a:off x="9070404" y="3567683"/>
              <a:ext cx="576000" cy="216000"/>
            </a:xfrm>
            <a:prstGeom prst="rect">
              <a:avLst/>
            </a:prstGeom>
            <a:solidFill>
              <a:srgbClr val="82B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700" dirty="0" smtClean="0">
                  <a:solidFill>
                    <a:srgbClr val="404040"/>
                  </a:solidFill>
                  <a:latin typeface="Pontano Sans" pitchFamily="2" charset="0"/>
                </a:rPr>
                <a:t>Frenado regenerativo</a:t>
              </a:r>
              <a:endParaRPr lang="en-US" sz="7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110" name="109 Rectángulo"/>
            <p:cNvSpPr/>
            <p:nvPr>
              <p:custDataLst>
                <p:tags r:id="rId37"/>
              </p:custDataLst>
            </p:nvPr>
          </p:nvSpPr>
          <p:spPr bwMode="ltGray">
            <a:xfrm>
              <a:off x="9070404" y="3986014"/>
              <a:ext cx="576000" cy="25200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rgbClr val="404040"/>
                  </a:solidFill>
                  <a:latin typeface="Pontano Sans" pitchFamily="2" charset="0"/>
                </a:rPr>
                <a:t>Motor eléctrico</a:t>
              </a:r>
              <a:endParaRPr lang="en-US" sz="8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111" name="110 Rectángulo"/>
            <p:cNvSpPr/>
            <p:nvPr>
              <p:custDataLst>
                <p:tags r:id="rId38"/>
              </p:custDataLst>
            </p:nvPr>
          </p:nvSpPr>
          <p:spPr bwMode="ltGray">
            <a:xfrm>
              <a:off x="9070404" y="4672186"/>
              <a:ext cx="576000" cy="288000"/>
            </a:xfrm>
            <a:prstGeom prst="rect">
              <a:avLst/>
            </a:prstGeom>
            <a:solidFill>
              <a:srgbClr val="8A8A8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chemeClr val="bg1"/>
                  </a:solidFill>
                  <a:latin typeface="Pontano Sans" pitchFamily="2" charset="0"/>
                </a:rPr>
                <a:t>Gasolina/gasóleo</a:t>
              </a:r>
              <a:endParaRPr lang="en-US" sz="800" dirty="0" smtClean="0">
                <a:solidFill>
                  <a:schemeClr val="bg1"/>
                </a:solidFill>
                <a:latin typeface="Pontano Sans" pitchFamily="2" charset="0"/>
              </a:endParaRPr>
            </a:p>
          </p:txBody>
        </p:sp>
        <p:cxnSp>
          <p:nvCxnSpPr>
            <p:cNvPr id="112" name="111 Conector angular"/>
            <p:cNvCxnSpPr>
              <a:stCxn id="111" idx="3"/>
              <a:endCxn id="107" idx="3"/>
            </p:cNvCxnSpPr>
            <p:nvPr/>
          </p:nvCxnSpPr>
          <p:spPr>
            <a:xfrm flipV="1">
              <a:off x="9646404" y="3265934"/>
              <a:ext cx="12700" cy="1550252"/>
            </a:xfrm>
            <a:prstGeom prst="bentConnector3">
              <a:avLst>
                <a:gd name="adj1" fmla="val 750000"/>
              </a:avLst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56 Conector angular"/>
            <p:cNvCxnSpPr/>
            <p:nvPr/>
          </p:nvCxnSpPr>
          <p:spPr>
            <a:xfrm rot="10800000" flipV="1">
              <a:off x="8964488" y="3243690"/>
              <a:ext cx="105916" cy="396000"/>
            </a:xfrm>
            <a:prstGeom prst="bentConnector2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56 Conector angular"/>
            <p:cNvCxnSpPr>
              <a:stCxn id="110" idx="1"/>
            </p:cNvCxnSpPr>
            <p:nvPr/>
          </p:nvCxnSpPr>
          <p:spPr>
            <a:xfrm rot="10800000">
              <a:off x="8964492" y="3716014"/>
              <a:ext cx="105912" cy="396000"/>
            </a:xfrm>
            <a:prstGeom prst="bentConnector2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56 Conector angular"/>
            <p:cNvCxnSpPr/>
            <p:nvPr/>
          </p:nvCxnSpPr>
          <p:spPr>
            <a:xfrm rot="5400000" flipH="1" flipV="1">
              <a:off x="9255186" y="3872669"/>
              <a:ext cx="216024" cy="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117 Rectángulo"/>
            <p:cNvSpPr/>
            <p:nvPr>
              <p:custDataLst>
                <p:tags r:id="rId39"/>
              </p:custDataLst>
            </p:nvPr>
          </p:nvSpPr>
          <p:spPr bwMode="ltGray">
            <a:xfrm>
              <a:off x="9070404" y="4441304"/>
              <a:ext cx="576000" cy="144000"/>
            </a:xfrm>
            <a:prstGeom prst="rect">
              <a:avLst/>
            </a:prstGeom>
            <a:solidFill>
              <a:srgbClr val="A2D68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rgbClr val="404040"/>
                  </a:solidFill>
                  <a:latin typeface="Pontano Sans" pitchFamily="2" charset="0"/>
                </a:rPr>
                <a:t>Baterías</a:t>
              </a:r>
              <a:endParaRPr lang="en-US" sz="8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cxnSp>
          <p:nvCxnSpPr>
            <p:cNvPr id="119" name="56 Conector angular"/>
            <p:cNvCxnSpPr/>
            <p:nvPr/>
          </p:nvCxnSpPr>
          <p:spPr>
            <a:xfrm rot="5400000" flipH="1" flipV="1">
              <a:off x="9255198" y="4338613"/>
              <a:ext cx="216000" cy="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125 Grupo"/>
          <p:cNvGrpSpPr/>
          <p:nvPr/>
        </p:nvGrpSpPr>
        <p:grpSpPr>
          <a:xfrm>
            <a:off x="7646119" y="3003302"/>
            <a:ext cx="1127745" cy="2160240"/>
            <a:chOff x="8791897" y="2996952"/>
            <a:chExt cx="1127745" cy="2160240"/>
          </a:xfrm>
        </p:grpSpPr>
        <p:sp>
          <p:nvSpPr>
            <p:cNvPr id="127" name="126 Rectángulo redondeado"/>
            <p:cNvSpPr/>
            <p:nvPr>
              <p:custDataLst>
                <p:tags r:id="rId26"/>
              </p:custDataLst>
            </p:nvPr>
          </p:nvSpPr>
          <p:spPr bwMode="ltGray">
            <a:xfrm>
              <a:off x="8926388" y="2996952"/>
              <a:ext cx="864000" cy="2160240"/>
            </a:xfrm>
            <a:prstGeom prst="roundRect">
              <a:avLst/>
            </a:prstGeom>
            <a:solidFill>
              <a:srgbClr val="00567C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" name="39 Grupo"/>
            <p:cNvGrpSpPr/>
            <p:nvPr>
              <p:custDataLst>
                <p:tags r:id="rId27"/>
              </p:custDataLst>
            </p:nvPr>
          </p:nvGrpSpPr>
          <p:grpSpPr>
            <a:xfrm>
              <a:off x="8796089" y="4571603"/>
              <a:ext cx="1123553" cy="504056"/>
              <a:chOff x="8796089" y="4571603"/>
              <a:chExt cx="1123553" cy="504056"/>
            </a:xfrm>
            <a:solidFill>
              <a:srgbClr val="D2CFCD"/>
            </a:solidFill>
          </p:grpSpPr>
          <p:sp>
            <p:nvSpPr>
              <p:cNvPr id="139" name="138 Rectángulo"/>
              <p:cNvSpPr/>
              <p:nvPr/>
            </p:nvSpPr>
            <p:spPr bwMode="ltGray">
              <a:xfrm>
                <a:off x="8873430" y="4797152"/>
                <a:ext cx="972000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40" name="139 Rectángulo redondeado"/>
              <p:cNvSpPr/>
              <p:nvPr/>
            </p:nvSpPr>
            <p:spPr bwMode="ltGray">
              <a:xfrm>
                <a:off x="8796089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41" name="140 Rectángulo redondeado"/>
              <p:cNvSpPr/>
              <p:nvPr/>
            </p:nvSpPr>
            <p:spPr bwMode="ltGray">
              <a:xfrm>
                <a:off x="9847634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10" name="40 Grupo"/>
            <p:cNvGrpSpPr/>
            <p:nvPr>
              <p:custDataLst>
                <p:tags r:id="rId28"/>
              </p:custDataLst>
            </p:nvPr>
          </p:nvGrpSpPr>
          <p:grpSpPr>
            <a:xfrm>
              <a:off x="8791897" y="3433192"/>
              <a:ext cx="1123553" cy="504056"/>
              <a:chOff x="8796089" y="4571603"/>
              <a:chExt cx="1123553" cy="504056"/>
            </a:xfrm>
            <a:solidFill>
              <a:srgbClr val="D2CFCD"/>
            </a:solidFill>
          </p:grpSpPr>
          <p:sp>
            <p:nvSpPr>
              <p:cNvPr id="136" name="135 Rectángulo"/>
              <p:cNvSpPr/>
              <p:nvPr/>
            </p:nvSpPr>
            <p:spPr bwMode="ltGray">
              <a:xfrm>
                <a:off x="8873430" y="4797152"/>
                <a:ext cx="972000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37" name="136 Rectángulo redondeado"/>
              <p:cNvSpPr/>
              <p:nvPr/>
            </p:nvSpPr>
            <p:spPr bwMode="ltGray">
              <a:xfrm>
                <a:off x="8796089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38" name="137 Rectángulo redondeado"/>
              <p:cNvSpPr/>
              <p:nvPr/>
            </p:nvSpPr>
            <p:spPr bwMode="ltGray">
              <a:xfrm>
                <a:off x="9847634" y="4571603"/>
                <a:ext cx="72008" cy="504056"/>
              </a:xfrm>
              <a:prstGeom prst="round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30" name="129 Rectángulo"/>
            <p:cNvSpPr/>
            <p:nvPr>
              <p:custDataLst>
                <p:tags r:id="rId29"/>
              </p:custDataLst>
            </p:nvPr>
          </p:nvSpPr>
          <p:spPr bwMode="ltGray">
            <a:xfrm>
              <a:off x="9070404" y="3567683"/>
              <a:ext cx="576000" cy="216000"/>
            </a:xfrm>
            <a:prstGeom prst="rect">
              <a:avLst/>
            </a:prstGeom>
            <a:solidFill>
              <a:srgbClr val="82BC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700" dirty="0" smtClean="0">
                  <a:solidFill>
                    <a:srgbClr val="404040"/>
                  </a:solidFill>
                  <a:latin typeface="Pontano Sans" pitchFamily="2" charset="0"/>
                </a:rPr>
                <a:t>Frenado regenerativo</a:t>
              </a:r>
              <a:endParaRPr lang="en-US" sz="7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sp>
          <p:nvSpPr>
            <p:cNvPr id="131" name="130 Rectángulo"/>
            <p:cNvSpPr/>
            <p:nvPr>
              <p:custDataLst>
                <p:tags r:id="rId30"/>
              </p:custDataLst>
            </p:nvPr>
          </p:nvSpPr>
          <p:spPr bwMode="ltGray">
            <a:xfrm>
              <a:off x="9070404" y="3986014"/>
              <a:ext cx="576000" cy="25200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rgbClr val="404040"/>
                  </a:solidFill>
                  <a:latin typeface="Pontano Sans" pitchFamily="2" charset="0"/>
                </a:rPr>
                <a:t>Motor eléctrico</a:t>
              </a:r>
              <a:endParaRPr lang="en-US" sz="8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cxnSp>
          <p:nvCxnSpPr>
            <p:cNvPr id="132" name="56 Conector angular"/>
            <p:cNvCxnSpPr>
              <a:stCxn id="131" idx="1"/>
            </p:cNvCxnSpPr>
            <p:nvPr/>
          </p:nvCxnSpPr>
          <p:spPr>
            <a:xfrm rot="10800000">
              <a:off x="8964492" y="3716014"/>
              <a:ext cx="105912" cy="396000"/>
            </a:xfrm>
            <a:prstGeom prst="bentConnector2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56 Conector angular"/>
            <p:cNvCxnSpPr/>
            <p:nvPr/>
          </p:nvCxnSpPr>
          <p:spPr>
            <a:xfrm rot="5400000" flipH="1" flipV="1">
              <a:off x="9255186" y="3872669"/>
              <a:ext cx="216024" cy="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133 Rectángulo"/>
            <p:cNvSpPr/>
            <p:nvPr>
              <p:custDataLst>
                <p:tags r:id="rId31"/>
              </p:custDataLst>
            </p:nvPr>
          </p:nvSpPr>
          <p:spPr bwMode="ltGray">
            <a:xfrm>
              <a:off x="9070404" y="4441304"/>
              <a:ext cx="576000" cy="596404"/>
            </a:xfrm>
            <a:prstGeom prst="rect">
              <a:avLst/>
            </a:prstGeom>
            <a:solidFill>
              <a:srgbClr val="A2D68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 smtClean="0">
                  <a:solidFill>
                    <a:srgbClr val="404040"/>
                  </a:solidFill>
                  <a:latin typeface="Pontano Sans" pitchFamily="2" charset="0"/>
                </a:rPr>
                <a:t>Baterías</a:t>
              </a:r>
              <a:endParaRPr lang="en-US" sz="800" dirty="0" smtClean="0">
                <a:solidFill>
                  <a:srgbClr val="404040"/>
                </a:solidFill>
                <a:latin typeface="Pontano Sans" pitchFamily="2" charset="0"/>
              </a:endParaRPr>
            </a:p>
          </p:txBody>
        </p:sp>
        <p:cxnSp>
          <p:nvCxnSpPr>
            <p:cNvPr id="135" name="56 Conector angular"/>
            <p:cNvCxnSpPr/>
            <p:nvPr/>
          </p:nvCxnSpPr>
          <p:spPr>
            <a:xfrm rot="5400000" flipH="1" flipV="1">
              <a:off x="9255198" y="4353471"/>
              <a:ext cx="216000" cy="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141 Forma libre"/>
          <p:cNvSpPr/>
          <p:nvPr/>
        </p:nvSpPr>
        <p:spPr>
          <a:xfrm>
            <a:off x="6250558" y="4402708"/>
            <a:ext cx="285750" cy="130175"/>
          </a:xfrm>
          <a:custGeom>
            <a:avLst/>
            <a:gdLst>
              <a:gd name="connsiteX0" fmla="*/ 285750 w 285750"/>
              <a:gd name="connsiteY0" fmla="*/ 123825 h 130175"/>
              <a:gd name="connsiteX1" fmla="*/ 161925 w 285750"/>
              <a:gd name="connsiteY1" fmla="*/ 114300 h 130175"/>
              <a:gd name="connsiteX2" fmla="*/ 133350 w 285750"/>
              <a:gd name="connsiteY2" fmla="*/ 28575 h 130175"/>
              <a:gd name="connsiteX3" fmla="*/ 0 w 285750"/>
              <a:gd name="connsiteY3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130175">
                <a:moveTo>
                  <a:pt x="285750" y="123825"/>
                </a:moveTo>
                <a:cubicBezTo>
                  <a:pt x="236537" y="127000"/>
                  <a:pt x="187325" y="130175"/>
                  <a:pt x="161925" y="114300"/>
                </a:cubicBezTo>
                <a:cubicBezTo>
                  <a:pt x="136525" y="98425"/>
                  <a:pt x="160337" y="47625"/>
                  <a:pt x="133350" y="28575"/>
                </a:cubicBezTo>
                <a:cubicBezTo>
                  <a:pt x="106363" y="9525"/>
                  <a:pt x="25400" y="3175"/>
                  <a:pt x="0" y="0"/>
                </a:cubicBezTo>
              </a:path>
            </a:pathLst>
          </a:custGeom>
          <a:ln w="28575">
            <a:solidFill>
              <a:srgbClr val="A2D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142 Grupo"/>
          <p:cNvGrpSpPr/>
          <p:nvPr/>
        </p:nvGrpSpPr>
        <p:grpSpPr>
          <a:xfrm>
            <a:off x="6140049" y="4333354"/>
            <a:ext cx="117727" cy="144016"/>
            <a:chOff x="6061691" y="4302621"/>
            <a:chExt cx="117727" cy="144016"/>
          </a:xfrm>
          <a:solidFill>
            <a:srgbClr val="A2D683"/>
          </a:solidFill>
        </p:grpSpPr>
        <p:sp>
          <p:nvSpPr>
            <p:cNvPr id="144" name="143 Rectángulo"/>
            <p:cNvSpPr/>
            <p:nvPr/>
          </p:nvSpPr>
          <p:spPr bwMode="ltGray">
            <a:xfrm>
              <a:off x="6133699" y="4302621"/>
              <a:ext cx="45719" cy="144016"/>
            </a:xfrm>
            <a:prstGeom prst="rect">
              <a:avLst/>
            </a:prstGeom>
            <a:grpFill/>
            <a:ln w="3175">
              <a:solidFill>
                <a:srgbClr val="005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cxnSp>
          <p:nvCxnSpPr>
            <p:cNvPr id="145" name="144 Conector recto"/>
            <p:cNvCxnSpPr/>
            <p:nvPr/>
          </p:nvCxnSpPr>
          <p:spPr>
            <a:xfrm>
              <a:off x="6061691" y="4346054"/>
              <a:ext cx="72008" cy="0"/>
            </a:xfrm>
            <a:prstGeom prst="line">
              <a:avLst/>
            </a:prstGeom>
            <a:grpFill/>
            <a:ln w="15875">
              <a:solidFill>
                <a:srgbClr val="005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>
              <a:off x="6061691" y="4412729"/>
              <a:ext cx="72008" cy="0"/>
            </a:xfrm>
            <a:prstGeom prst="line">
              <a:avLst/>
            </a:prstGeom>
            <a:grpFill/>
            <a:ln w="15875">
              <a:solidFill>
                <a:srgbClr val="005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146 Forma libre"/>
          <p:cNvSpPr/>
          <p:nvPr/>
        </p:nvSpPr>
        <p:spPr>
          <a:xfrm>
            <a:off x="7646520" y="4393183"/>
            <a:ext cx="285750" cy="130175"/>
          </a:xfrm>
          <a:custGeom>
            <a:avLst/>
            <a:gdLst>
              <a:gd name="connsiteX0" fmla="*/ 285750 w 285750"/>
              <a:gd name="connsiteY0" fmla="*/ 123825 h 130175"/>
              <a:gd name="connsiteX1" fmla="*/ 161925 w 285750"/>
              <a:gd name="connsiteY1" fmla="*/ 114300 h 130175"/>
              <a:gd name="connsiteX2" fmla="*/ 133350 w 285750"/>
              <a:gd name="connsiteY2" fmla="*/ 28575 h 130175"/>
              <a:gd name="connsiteX3" fmla="*/ 0 w 285750"/>
              <a:gd name="connsiteY3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130175">
                <a:moveTo>
                  <a:pt x="285750" y="123825"/>
                </a:moveTo>
                <a:cubicBezTo>
                  <a:pt x="236537" y="127000"/>
                  <a:pt x="187325" y="130175"/>
                  <a:pt x="161925" y="114300"/>
                </a:cubicBezTo>
                <a:cubicBezTo>
                  <a:pt x="136525" y="98425"/>
                  <a:pt x="160337" y="47625"/>
                  <a:pt x="133350" y="28575"/>
                </a:cubicBezTo>
                <a:cubicBezTo>
                  <a:pt x="106363" y="9525"/>
                  <a:pt x="25400" y="3175"/>
                  <a:pt x="0" y="0"/>
                </a:cubicBezTo>
              </a:path>
            </a:pathLst>
          </a:custGeom>
          <a:ln w="28575">
            <a:solidFill>
              <a:srgbClr val="A2D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147 Grupo"/>
          <p:cNvGrpSpPr/>
          <p:nvPr/>
        </p:nvGrpSpPr>
        <p:grpSpPr>
          <a:xfrm>
            <a:off x="7536011" y="4323829"/>
            <a:ext cx="117727" cy="144016"/>
            <a:chOff x="6061691" y="4302621"/>
            <a:chExt cx="117727" cy="144016"/>
          </a:xfrm>
          <a:solidFill>
            <a:srgbClr val="A2D683"/>
          </a:solidFill>
        </p:grpSpPr>
        <p:sp>
          <p:nvSpPr>
            <p:cNvPr id="149" name="148 Rectángulo"/>
            <p:cNvSpPr/>
            <p:nvPr/>
          </p:nvSpPr>
          <p:spPr bwMode="ltGray">
            <a:xfrm>
              <a:off x="6133699" y="4302621"/>
              <a:ext cx="45719" cy="144016"/>
            </a:xfrm>
            <a:prstGeom prst="rect">
              <a:avLst/>
            </a:prstGeom>
            <a:grpFill/>
            <a:ln w="3175">
              <a:solidFill>
                <a:srgbClr val="005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cxnSp>
          <p:nvCxnSpPr>
            <p:cNvPr id="150" name="149 Conector recto"/>
            <p:cNvCxnSpPr/>
            <p:nvPr/>
          </p:nvCxnSpPr>
          <p:spPr>
            <a:xfrm>
              <a:off x="6061691" y="4346054"/>
              <a:ext cx="72008" cy="0"/>
            </a:xfrm>
            <a:prstGeom prst="line">
              <a:avLst/>
            </a:prstGeom>
            <a:grpFill/>
            <a:ln w="15875">
              <a:solidFill>
                <a:srgbClr val="005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>
              <a:off x="6061691" y="4412729"/>
              <a:ext cx="72008" cy="0"/>
            </a:xfrm>
            <a:prstGeom prst="line">
              <a:avLst/>
            </a:prstGeom>
            <a:grpFill/>
            <a:ln w="15875">
              <a:solidFill>
                <a:srgbClr val="0056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152 Rectángulo"/>
          <p:cNvSpPr/>
          <p:nvPr/>
        </p:nvSpPr>
        <p:spPr>
          <a:xfrm>
            <a:off x="4794374" y="2576587"/>
            <a:ext cx="107059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Pontano Sans" pitchFamily="2" charset="0"/>
              </a:rPr>
              <a:t>Vehículos Eléctrico Híbrido</a:t>
            </a:r>
            <a:endParaRPr lang="es-ES" sz="9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54" name="153 Rectángulo"/>
          <p:cNvSpPr/>
          <p:nvPr/>
        </p:nvSpPr>
        <p:spPr>
          <a:xfrm>
            <a:off x="6263109" y="2586112"/>
            <a:ext cx="11235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Pontano Sans" pitchFamily="2" charset="0"/>
              </a:rPr>
              <a:t>Vehículos Eléctrico Híbrido </a:t>
            </a:r>
            <a:r>
              <a:rPr lang="es-ES" sz="900" dirty="0" smtClean="0">
                <a:solidFill>
                  <a:srgbClr val="000000"/>
                </a:solidFill>
                <a:latin typeface="Pontano Sans" pitchFamily="2" charset="0"/>
              </a:rPr>
              <a:t>Enchufable</a:t>
            </a:r>
            <a:endParaRPr lang="es-ES" sz="9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56" name="155 Rectángulo"/>
          <p:cNvSpPr/>
          <p:nvPr/>
        </p:nvSpPr>
        <p:spPr>
          <a:xfrm>
            <a:off x="7627069" y="2595637"/>
            <a:ext cx="11235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Pontano Sans" pitchFamily="2" charset="0"/>
              </a:rPr>
              <a:t>Vehículos Eléctrico de batería</a:t>
            </a:r>
            <a:endParaRPr lang="es-ES" sz="9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59" name="158 Rectángulo"/>
          <p:cNvSpPr/>
          <p:nvPr/>
        </p:nvSpPr>
        <p:spPr>
          <a:xfrm>
            <a:off x="7627069" y="2451621"/>
            <a:ext cx="112355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Pontano Sans" pitchFamily="2" charset="0"/>
              </a:rPr>
              <a:t>BEV</a:t>
            </a:r>
            <a:endParaRPr lang="es-ES" sz="900" b="1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60" name="159 Rectángulo"/>
          <p:cNvSpPr/>
          <p:nvPr/>
        </p:nvSpPr>
        <p:spPr>
          <a:xfrm>
            <a:off x="6282159" y="2451621"/>
            <a:ext cx="112355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Pontano Sans" pitchFamily="2" charset="0"/>
              </a:rPr>
              <a:t>PHEV</a:t>
            </a:r>
            <a:endParaRPr lang="es-ES" sz="900" b="1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61" name="160 Rectángulo"/>
          <p:cNvSpPr/>
          <p:nvPr/>
        </p:nvSpPr>
        <p:spPr>
          <a:xfrm>
            <a:off x="4803899" y="2446288"/>
            <a:ext cx="112355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Pontano Sans" pitchFamily="2" charset="0"/>
              </a:rPr>
              <a:t>HEV</a:t>
            </a:r>
            <a:endParaRPr lang="es-ES" sz="900" b="1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62" name="161 Rectángulo"/>
          <p:cNvSpPr/>
          <p:nvPr/>
        </p:nvSpPr>
        <p:spPr bwMode="ltGray">
          <a:xfrm>
            <a:off x="6105376" y="2451621"/>
            <a:ext cx="1368000" cy="2952328"/>
          </a:xfrm>
          <a:prstGeom prst="rect">
            <a:avLst/>
          </a:prstGeom>
          <a:noFill/>
          <a:ln w="19050">
            <a:solidFill>
              <a:srgbClr val="005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9" name="128 CuadroTexto"/>
          <p:cNvSpPr txBox="1"/>
          <p:nvPr>
            <p:custDataLst>
              <p:tags r:id="rId25"/>
            </p:custDataLst>
          </p:nvPr>
        </p:nvSpPr>
        <p:spPr>
          <a:xfrm>
            <a:off x="6804248" y="44624"/>
            <a:ext cx="2268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4.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El vehículo eléctrico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  <p:pic>
        <p:nvPicPr>
          <p:cNvPr id="126" name="Picture 125"/>
          <p:cNvPicPr/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5" y="2486158"/>
            <a:ext cx="3387182" cy="294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250 Conector recto"/>
          <p:cNvCxnSpPr/>
          <p:nvPr>
            <p:custDataLst>
              <p:tags r:id="rId2"/>
            </p:custDataLst>
          </p:nvPr>
        </p:nvCxnSpPr>
        <p:spPr>
          <a:xfrm>
            <a:off x="4684520" y="1700808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2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4"/>
            </p:custDataLst>
          </p:nvPr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5"/>
            </p:custDataLst>
          </p:nvPr>
        </p:nvSpPr>
        <p:spPr>
          <a:xfrm>
            <a:off x="323850" y="1052736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Los vehículos eléctricos son más eficientes que los convencionales, implican menores costes por kilómetro y menos emisiones de GEI</a:t>
            </a:r>
          </a:p>
          <a:p>
            <a:pPr marL="0" lvl="1" algn="ctr"/>
            <a:endParaRPr lang="es-ES" sz="16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12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9" name="248 Conector recto"/>
          <p:cNvCxnSpPr/>
          <p:nvPr>
            <p:custDataLst>
              <p:tags r:id="rId7"/>
            </p:custDataLst>
          </p:nvPr>
        </p:nvCxnSpPr>
        <p:spPr>
          <a:xfrm>
            <a:off x="325807" y="1696045"/>
            <a:ext cx="41740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3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101" name="9 Conector recto"/>
          <p:cNvCxnSpPr/>
          <p:nvPr>
            <p:custDataLst>
              <p:tags r:id="rId9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>
            <p:custDataLst>
              <p:tags r:id="rId10"/>
            </p:custDataLst>
          </p:nvPr>
        </p:nvSpPr>
        <p:spPr>
          <a:xfrm>
            <a:off x="2909887" y="1930400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05" name="104 CuadroTexto"/>
          <p:cNvSpPr txBox="1"/>
          <p:nvPr>
            <p:custDataLst>
              <p:tags r:id="rId11"/>
            </p:custDataLst>
          </p:nvPr>
        </p:nvSpPr>
        <p:spPr>
          <a:xfrm>
            <a:off x="3228975" y="1930400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06" name="105 CuadroTexto"/>
          <p:cNvSpPr txBox="1"/>
          <p:nvPr>
            <p:custDataLst>
              <p:tags r:id="rId12"/>
            </p:custDataLst>
          </p:nvPr>
        </p:nvSpPr>
        <p:spPr>
          <a:xfrm>
            <a:off x="3698875" y="1930400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08" name="107 Rectángulo"/>
          <p:cNvSpPr/>
          <p:nvPr>
            <p:custDataLst>
              <p:tags r:id="rId13"/>
            </p:custDataLst>
          </p:nvPr>
        </p:nvSpPr>
        <p:spPr>
          <a:xfrm>
            <a:off x="319087" y="1806575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3" name="112 CuadroTexto"/>
          <p:cNvSpPr txBox="1"/>
          <p:nvPr>
            <p:custDataLst>
              <p:tags r:id="rId14"/>
            </p:custDataLst>
          </p:nvPr>
        </p:nvSpPr>
        <p:spPr>
          <a:xfrm>
            <a:off x="388937" y="176847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El vehículo eléctrico es más eficiente que el convencional, pudiéndose aprovechar el doble una unidad de energía en un PHEV que en un vehículo convencional</a:t>
            </a:r>
          </a:p>
        </p:txBody>
      </p:sp>
      <p:sp>
        <p:nvSpPr>
          <p:cNvPr id="114" name="113 Rectángulo"/>
          <p:cNvSpPr/>
          <p:nvPr>
            <p:custDataLst>
              <p:tags r:id="rId15"/>
            </p:custDataLst>
          </p:nvPr>
        </p:nvSpPr>
        <p:spPr>
          <a:xfrm>
            <a:off x="4678362" y="1806575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151 CuadroTexto"/>
          <p:cNvSpPr txBox="1"/>
          <p:nvPr>
            <p:custDataLst>
              <p:tags r:id="rId16"/>
            </p:custDataLst>
          </p:nvPr>
        </p:nvSpPr>
        <p:spPr>
          <a:xfrm>
            <a:off x="4662487" y="176847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El vehículo eléctrico presenta otras ventajas frente al convencional: (i) supone un menor coste por kilómetro y, además, (ii) emite menos CO</a:t>
            </a:r>
            <a:r>
              <a:rPr lang="es-ES" sz="1200" baseline="-25000" dirty="0" smtClean="0">
                <a:solidFill>
                  <a:srgbClr val="404040"/>
                </a:solidFill>
                <a:latin typeface="+mj-lt"/>
              </a:rPr>
              <a:t>2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 a la atmósfera</a:t>
            </a:r>
          </a:p>
        </p:txBody>
      </p:sp>
      <p:cxnSp>
        <p:nvCxnSpPr>
          <p:cNvPr id="155" name="154 Conector recto"/>
          <p:cNvCxnSpPr/>
          <p:nvPr>
            <p:custDataLst>
              <p:tags r:id="rId17"/>
            </p:custDataLst>
          </p:nvPr>
        </p:nvCxnSpPr>
        <p:spPr>
          <a:xfrm>
            <a:off x="4710112" y="5694362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/>
          <p:nvPr>
            <p:custDataLst>
              <p:tags r:id="rId18"/>
            </p:custDataLst>
          </p:nvPr>
        </p:nvCxnSpPr>
        <p:spPr>
          <a:xfrm>
            <a:off x="307975" y="5689600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122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171575" y="5697537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Manitoba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Hydro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 y elaboración propia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203" name="202 Rectángulo"/>
          <p:cNvSpPr/>
          <p:nvPr>
            <p:custDataLst>
              <p:tags r:id="rId20"/>
            </p:custDataLst>
          </p:nvPr>
        </p:nvSpPr>
        <p:spPr>
          <a:xfrm>
            <a:off x="317500" y="5949950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4" name="203 CuadroTexto"/>
          <p:cNvSpPr txBox="1"/>
          <p:nvPr>
            <p:custDataLst>
              <p:tags r:id="rId21"/>
            </p:custDataLst>
          </p:nvPr>
        </p:nvSpPr>
        <p:spPr>
          <a:xfrm>
            <a:off x="565150" y="59626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Debido a esto, en España se está promoviendo el desarrollo de este sector, a través de diversos planes y con apoyo financiero (subvención para la compra de vehículos eléctricos)</a:t>
            </a:r>
          </a:p>
        </p:txBody>
      </p:sp>
      <p:cxnSp>
        <p:nvCxnSpPr>
          <p:cNvPr id="205" name="204 Conector recto"/>
          <p:cNvCxnSpPr/>
          <p:nvPr>
            <p:custDataLst>
              <p:tags r:id="rId22"/>
            </p:custDataLst>
          </p:nvPr>
        </p:nvCxnSpPr>
        <p:spPr>
          <a:xfrm>
            <a:off x="317500" y="5956300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>
            <p:custDataLst>
              <p:tags r:id="rId23"/>
            </p:custDataLst>
          </p:nvPr>
        </p:nvSpPr>
        <p:spPr>
          <a:xfrm>
            <a:off x="219075" y="5329785"/>
            <a:ext cx="40360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Análisis de la eficiencia en el “Tanque-ruedas” (ICE, HEV) y “Planta-ruedas” (parte eléctrica del PHEV y BEV)</a:t>
            </a:r>
          </a:p>
        </p:txBody>
      </p:sp>
      <p:sp>
        <p:nvSpPr>
          <p:cNvPr id="37" name="36 Rectángulo"/>
          <p:cNvSpPr/>
          <p:nvPr>
            <p:custDataLst>
              <p:tags r:id="rId24"/>
            </p:custDataLst>
          </p:nvPr>
        </p:nvSpPr>
        <p:spPr>
          <a:xfrm>
            <a:off x="4637087" y="5344072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Emisiones</a:t>
            </a:r>
            <a:r>
              <a:rPr lang="es-ES" sz="1000" baseline="-25000" dirty="0" smtClean="0">
                <a:latin typeface="Pontano Sans" pitchFamily="2" charset="0"/>
              </a:rPr>
              <a:t> </a:t>
            </a:r>
            <a:r>
              <a:rPr lang="es-ES" sz="1000" dirty="0" smtClean="0">
                <a:latin typeface="Pontano Sans" pitchFamily="2" charset="0"/>
              </a:rPr>
              <a:t>de un vehículo convencional vs. un vehículo eléctrico puro [kg de CO</a:t>
            </a:r>
            <a:r>
              <a:rPr lang="es-ES" sz="1000" baseline="-25000" dirty="0" smtClean="0">
                <a:latin typeface="Pontano Sans" pitchFamily="2" charset="0"/>
              </a:rPr>
              <a:t>2</a:t>
            </a:r>
            <a:r>
              <a:rPr lang="es-ES" sz="1000" dirty="0" smtClean="0">
                <a:latin typeface="Pontano Sans" pitchFamily="2" charset="0"/>
              </a:rPr>
              <a:t> / 100 km]</a:t>
            </a:r>
          </a:p>
          <a:p>
            <a:endParaRPr lang="es-ES" sz="1000" dirty="0" smtClean="0">
              <a:latin typeface="Pontano Sans" pitchFamily="2" charset="0"/>
            </a:endParaRPr>
          </a:p>
          <a:p>
            <a:endParaRPr lang="es-ES" sz="1000" dirty="0" smtClean="0">
              <a:latin typeface="Pontano Sans" pitchFamily="2" charset="0"/>
            </a:endParaRPr>
          </a:p>
          <a:p>
            <a:endParaRPr lang="es-ES" sz="1000" dirty="0" smtClean="0">
              <a:latin typeface="Pontano Sans" pitchFamily="2" charset="0"/>
            </a:endParaRPr>
          </a:p>
          <a:p>
            <a:endParaRPr lang="es-ES" sz="1000" dirty="0" smtClean="0">
              <a:latin typeface="Pontano Sans" pitchFamily="2" charset="0"/>
            </a:endParaRPr>
          </a:p>
        </p:txBody>
      </p:sp>
      <p:sp>
        <p:nvSpPr>
          <p:cNvPr id="38" name="Rectangle 122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518150" y="567531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estimaciones propias]</a:t>
            </a:r>
          </a:p>
        </p:txBody>
      </p:sp>
      <p:cxnSp>
        <p:nvCxnSpPr>
          <p:cNvPr id="39" name="38 Conector recto"/>
          <p:cNvCxnSpPr/>
          <p:nvPr>
            <p:custDataLst>
              <p:tags r:id="rId26"/>
            </p:custDataLst>
          </p:nvPr>
        </p:nvCxnSpPr>
        <p:spPr>
          <a:xfrm>
            <a:off x="4704333" y="4112508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"/>
          <p:cNvSpPr/>
          <p:nvPr>
            <p:custDataLst>
              <p:tags r:id="rId27"/>
            </p:custDataLst>
          </p:nvPr>
        </p:nvSpPr>
        <p:spPr>
          <a:xfrm>
            <a:off x="4631308" y="3719354"/>
            <a:ext cx="4139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Comparativa de costes totales por kilómetro entre un vehículo convencional y un BEV en 2035 [USD/km]</a:t>
            </a:r>
          </a:p>
          <a:p>
            <a:endParaRPr lang="es-ES" sz="1000" dirty="0" smtClean="0">
              <a:latin typeface="Pontano Sans" pitchFamily="2" charset="0"/>
            </a:endParaRPr>
          </a:p>
          <a:p>
            <a:endParaRPr lang="es-ES" sz="1000" dirty="0" smtClean="0">
              <a:latin typeface="Pontano Sans" pitchFamily="2" charset="0"/>
            </a:endParaRPr>
          </a:p>
          <a:p>
            <a:endParaRPr lang="es-ES" sz="1000" dirty="0" smtClean="0">
              <a:latin typeface="Pontano Sans" pitchFamily="2" charset="0"/>
            </a:endParaRPr>
          </a:p>
        </p:txBody>
      </p:sp>
      <p:sp>
        <p:nvSpPr>
          <p:cNvPr id="41" name="Rectangle 122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512371" y="409345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n-US" sz="700" dirty="0" smtClean="0">
                <a:solidFill>
                  <a:srgbClr val="8A8A8D"/>
                </a:solidFill>
                <a:latin typeface="+mj-lt"/>
              </a:rPr>
              <a:t>On the road in 2035 (MIT) y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elaboración propia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42" name="41 Rectángulo"/>
          <p:cNvSpPr/>
          <p:nvPr>
            <p:custDataLst>
              <p:tags r:id="rId29"/>
            </p:custDataLst>
          </p:nvPr>
        </p:nvSpPr>
        <p:spPr bwMode="ltGray">
          <a:xfrm>
            <a:off x="914450" y="4941317"/>
            <a:ext cx="504056" cy="215875"/>
          </a:xfrm>
          <a:prstGeom prst="rect">
            <a:avLst/>
          </a:prstGeom>
          <a:solidFill>
            <a:srgbClr val="0056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bg1"/>
                </a:solidFill>
                <a:latin typeface="Pontano Sans" pitchFamily="2" charset="0"/>
              </a:rPr>
              <a:t>25%</a:t>
            </a:r>
            <a:endParaRPr lang="en-US" sz="1000" dirty="0" smtClean="0">
              <a:solidFill>
                <a:schemeClr val="bg1"/>
              </a:solidFill>
              <a:latin typeface="Pontano Sans" pitchFamily="2" charset="0"/>
            </a:endParaRPr>
          </a:p>
        </p:txBody>
      </p:sp>
      <p:sp>
        <p:nvSpPr>
          <p:cNvPr id="43" name="42 Rectángulo"/>
          <p:cNvSpPr/>
          <p:nvPr>
            <p:custDataLst>
              <p:tags r:id="rId30"/>
            </p:custDataLst>
          </p:nvPr>
        </p:nvSpPr>
        <p:spPr bwMode="ltGray">
          <a:xfrm>
            <a:off x="1543472" y="4941168"/>
            <a:ext cx="504056" cy="215875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dirty="0" smtClean="0">
                <a:solidFill>
                  <a:srgbClr val="FFFFFF"/>
                </a:solidFill>
                <a:latin typeface="Pontano Sans" pitchFamily="2" charset="0"/>
              </a:rPr>
              <a:t>30%</a:t>
            </a:r>
            <a:endParaRPr lang="en-US" sz="1000" dirty="0" smtClean="0">
              <a:solidFill>
                <a:srgbClr val="FFFFFF"/>
              </a:solidFill>
              <a:latin typeface="Pontano Sans" pitchFamily="2" charset="0"/>
            </a:endParaRPr>
          </a:p>
        </p:txBody>
      </p:sp>
      <p:sp>
        <p:nvSpPr>
          <p:cNvPr id="44" name="43 Rectángulo"/>
          <p:cNvSpPr/>
          <p:nvPr>
            <p:custDataLst>
              <p:tags r:id="rId31"/>
            </p:custDataLst>
          </p:nvPr>
        </p:nvSpPr>
        <p:spPr bwMode="ltGray">
          <a:xfrm>
            <a:off x="2138586" y="4941168"/>
            <a:ext cx="504056" cy="215875"/>
          </a:xfrm>
          <a:prstGeom prst="rect">
            <a:avLst/>
          </a:prstGeom>
          <a:solidFill>
            <a:srgbClr val="82B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dirty="0" smtClean="0">
                <a:solidFill>
                  <a:srgbClr val="FFFFFF"/>
                </a:solidFill>
                <a:latin typeface="Pontano Sans" pitchFamily="2" charset="0"/>
              </a:rPr>
              <a:t>77%</a:t>
            </a:r>
            <a:endParaRPr lang="en-US" sz="1000" dirty="0" smtClean="0">
              <a:solidFill>
                <a:srgbClr val="FFFFFF"/>
              </a:solidFill>
              <a:latin typeface="Pontano Sans" pitchFamily="2" charset="0"/>
            </a:endParaRPr>
          </a:p>
        </p:txBody>
      </p:sp>
      <p:sp>
        <p:nvSpPr>
          <p:cNvPr id="45" name="44 Rectángulo"/>
          <p:cNvSpPr/>
          <p:nvPr>
            <p:custDataLst>
              <p:tags r:id="rId32"/>
            </p:custDataLst>
          </p:nvPr>
        </p:nvSpPr>
        <p:spPr bwMode="ltGray">
          <a:xfrm>
            <a:off x="2714650" y="4941168"/>
            <a:ext cx="504056" cy="215875"/>
          </a:xfrm>
          <a:prstGeom prst="rect">
            <a:avLst/>
          </a:prstGeom>
          <a:solidFill>
            <a:srgbClr val="82B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dirty="0" smtClean="0">
                <a:solidFill>
                  <a:srgbClr val="FFFFFF"/>
                </a:solidFill>
                <a:latin typeface="Pontano Sans" pitchFamily="2" charset="0"/>
              </a:rPr>
              <a:t>42%</a:t>
            </a:r>
            <a:endParaRPr lang="en-US" sz="1000" dirty="0" smtClean="0">
              <a:solidFill>
                <a:srgbClr val="FFFFFF"/>
              </a:solidFill>
              <a:latin typeface="Pontano Sans" pitchFamily="2" charset="0"/>
            </a:endParaRPr>
          </a:p>
        </p:txBody>
      </p:sp>
      <p:sp>
        <p:nvSpPr>
          <p:cNvPr id="46" name="45 Rectángulo"/>
          <p:cNvSpPr/>
          <p:nvPr>
            <p:custDataLst>
              <p:tags r:id="rId33"/>
            </p:custDataLst>
          </p:nvPr>
        </p:nvSpPr>
        <p:spPr bwMode="ltGray">
          <a:xfrm>
            <a:off x="3434730" y="4941168"/>
            <a:ext cx="720000" cy="215875"/>
          </a:xfrm>
          <a:prstGeom prst="rect">
            <a:avLst/>
          </a:prstGeom>
          <a:solidFill>
            <a:srgbClr val="8A8A8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000" dirty="0" smtClean="0">
                <a:solidFill>
                  <a:srgbClr val="FFFFFF"/>
                </a:solidFill>
                <a:latin typeface="Pontano Sans" pitchFamily="2" charset="0"/>
              </a:rPr>
              <a:t>49-31%</a:t>
            </a:r>
            <a:endParaRPr lang="en-US" sz="1000" dirty="0" smtClean="0">
              <a:solidFill>
                <a:srgbClr val="FFFFFF"/>
              </a:solidFill>
              <a:latin typeface="Pontano Sans" pitchFamily="2" charset="0"/>
            </a:endParaRPr>
          </a:p>
        </p:txBody>
      </p:sp>
      <p:cxnSp>
        <p:nvCxnSpPr>
          <p:cNvPr id="47" name="46 Conector recto de flecha"/>
          <p:cNvCxnSpPr/>
          <p:nvPr>
            <p:custDataLst>
              <p:tags r:id="rId34"/>
            </p:custDataLst>
          </p:nvPr>
        </p:nvCxnSpPr>
        <p:spPr>
          <a:xfrm>
            <a:off x="1130474" y="4077072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>
            <p:custDataLst>
              <p:tags r:id="rId35"/>
            </p:custDataLst>
          </p:nvPr>
        </p:nvCxnSpPr>
        <p:spPr>
          <a:xfrm>
            <a:off x="1783879" y="4086597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48 Grupo"/>
          <p:cNvGrpSpPr/>
          <p:nvPr>
            <p:custDataLst>
              <p:tags r:id="rId36"/>
            </p:custDataLst>
          </p:nvPr>
        </p:nvGrpSpPr>
        <p:grpSpPr>
          <a:xfrm>
            <a:off x="2326954" y="3295650"/>
            <a:ext cx="603720" cy="1573510"/>
            <a:chOff x="1808040" y="3223642"/>
            <a:chExt cx="603720" cy="1573510"/>
          </a:xfrm>
        </p:grpSpPr>
        <p:cxnSp>
          <p:nvCxnSpPr>
            <p:cNvPr id="50" name="49 Conector recto de flecha"/>
            <p:cNvCxnSpPr/>
            <p:nvPr/>
          </p:nvCxnSpPr>
          <p:spPr>
            <a:xfrm>
              <a:off x="2123728" y="3367658"/>
              <a:ext cx="0" cy="10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2123728" y="4437112"/>
              <a:ext cx="28803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rot="4560000">
              <a:off x="1844044" y="4448701"/>
              <a:ext cx="28803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flipV="1">
              <a:off x="2123728" y="3223642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 flipV="1">
              <a:off x="1907704" y="3223642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56 Grupo"/>
          <p:cNvGrpSpPr/>
          <p:nvPr>
            <p:custDataLst>
              <p:tags r:id="rId37"/>
            </p:custDataLst>
          </p:nvPr>
        </p:nvGrpSpPr>
        <p:grpSpPr>
          <a:xfrm>
            <a:off x="3703712" y="3265934"/>
            <a:ext cx="432048" cy="1614484"/>
            <a:chOff x="1907704" y="3501008"/>
            <a:chExt cx="432048" cy="1104647"/>
          </a:xfrm>
        </p:grpSpPr>
        <p:cxnSp>
          <p:nvCxnSpPr>
            <p:cNvPr id="58" name="57 Conector recto de flecha"/>
            <p:cNvCxnSpPr/>
            <p:nvPr/>
          </p:nvCxnSpPr>
          <p:spPr>
            <a:xfrm>
              <a:off x="2123728" y="3645023"/>
              <a:ext cx="0" cy="960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V="1">
              <a:off x="2123728" y="3501008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flipH="1" flipV="1">
              <a:off x="1907704" y="3501008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60 Forma"/>
          <p:cNvCxnSpPr/>
          <p:nvPr>
            <p:custDataLst>
              <p:tags r:id="rId38"/>
            </p:custDataLst>
          </p:nvPr>
        </p:nvCxnSpPr>
        <p:spPr>
          <a:xfrm>
            <a:off x="1138187" y="4581128"/>
            <a:ext cx="2556000" cy="288032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Rectángulo"/>
          <p:cNvSpPr/>
          <p:nvPr>
            <p:custDataLst>
              <p:tags r:id="rId39"/>
            </p:custDataLst>
          </p:nvPr>
        </p:nvSpPr>
        <p:spPr>
          <a:xfrm>
            <a:off x="979537" y="4274046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25%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74" name="73 Rectángulo"/>
          <p:cNvSpPr/>
          <p:nvPr>
            <p:custDataLst>
              <p:tags r:id="rId40"/>
            </p:custDataLst>
          </p:nvPr>
        </p:nvSpPr>
        <p:spPr>
          <a:xfrm>
            <a:off x="1627609" y="4274046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30%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75" name="74 Rectángulo"/>
          <p:cNvSpPr/>
          <p:nvPr>
            <p:custDataLst>
              <p:tags r:id="rId41"/>
            </p:custDataLst>
          </p:nvPr>
        </p:nvSpPr>
        <p:spPr>
          <a:xfrm>
            <a:off x="2359943" y="4605511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76" name="75 Rectángulo"/>
          <p:cNvSpPr/>
          <p:nvPr>
            <p:custDataLst>
              <p:tags r:id="rId42"/>
            </p:custDataLst>
          </p:nvPr>
        </p:nvSpPr>
        <p:spPr>
          <a:xfrm>
            <a:off x="2688679" y="4615036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77" name="76 Rectángulo"/>
          <p:cNvSpPr/>
          <p:nvPr>
            <p:custDataLst>
              <p:tags r:id="rId43"/>
            </p:custDataLst>
          </p:nvPr>
        </p:nvSpPr>
        <p:spPr>
          <a:xfrm>
            <a:off x="2489101" y="4274046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95%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78" name="77 Rectángulo"/>
          <p:cNvSpPr/>
          <p:nvPr>
            <p:custDataLst>
              <p:tags r:id="rId44"/>
            </p:custDataLst>
          </p:nvPr>
        </p:nvSpPr>
        <p:spPr>
          <a:xfrm>
            <a:off x="3769940" y="4274046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95%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79" name="78 Rectángulo"/>
          <p:cNvSpPr/>
          <p:nvPr>
            <p:custDataLst>
              <p:tags r:id="rId45"/>
            </p:custDataLst>
          </p:nvPr>
        </p:nvSpPr>
        <p:spPr>
          <a:xfrm>
            <a:off x="2483768" y="3597399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0" name="79 Rectángulo"/>
          <p:cNvSpPr/>
          <p:nvPr>
            <p:custDataLst>
              <p:tags r:id="rId46"/>
            </p:custDataLst>
          </p:nvPr>
        </p:nvSpPr>
        <p:spPr>
          <a:xfrm>
            <a:off x="3764607" y="3597399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1" name="80 Rectángulo"/>
          <p:cNvSpPr/>
          <p:nvPr>
            <p:custDataLst>
              <p:tags r:id="rId47"/>
            </p:custDataLst>
          </p:nvPr>
        </p:nvSpPr>
        <p:spPr>
          <a:xfrm>
            <a:off x="3993207" y="3112393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55%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2" name="81 Rectángulo"/>
          <p:cNvSpPr/>
          <p:nvPr>
            <p:custDataLst>
              <p:tags r:id="rId48"/>
            </p:custDataLst>
          </p:nvPr>
        </p:nvSpPr>
        <p:spPr>
          <a:xfrm>
            <a:off x="3506738" y="3121918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100%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3" name="82 Rectángulo"/>
          <p:cNvSpPr/>
          <p:nvPr>
            <p:custDataLst>
              <p:tags r:id="rId49"/>
            </p:custDataLst>
          </p:nvPr>
        </p:nvSpPr>
        <p:spPr>
          <a:xfrm>
            <a:off x="2247106" y="3140968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100%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4" name="83 Rectángulo"/>
          <p:cNvSpPr/>
          <p:nvPr>
            <p:custDataLst>
              <p:tags r:id="rId50"/>
            </p:custDataLst>
          </p:nvPr>
        </p:nvSpPr>
        <p:spPr>
          <a:xfrm>
            <a:off x="2760687" y="3140968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55%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5" name="84 Rectángulo"/>
          <p:cNvSpPr/>
          <p:nvPr>
            <p:custDataLst>
              <p:tags r:id="rId51"/>
            </p:custDataLst>
          </p:nvPr>
        </p:nvSpPr>
        <p:spPr>
          <a:xfrm rot="16200000">
            <a:off x="1994602" y="3592034"/>
            <a:ext cx="57600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Red eléctrica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6" name="85 Rectángulo"/>
          <p:cNvSpPr/>
          <p:nvPr>
            <p:custDataLst>
              <p:tags r:id="rId52"/>
            </p:custDataLst>
          </p:nvPr>
        </p:nvSpPr>
        <p:spPr>
          <a:xfrm rot="16200000">
            <a:off x="2051752" y="4264489"/>
            <a:ext cx="57600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Carga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7" name="86 Rectángulo"/>
          <p:cNvSpPr/>
          <p:nvPr>
            <p:custDataLst>
              <p:tags r:id="rId53"/>
            </p:custDataLst>
          </p:nvPr>
        </p:nvSpPr>
        <p:spPr>
          <a:xfrm rot="16200000">
            <a:off x="3275889" y="3611084"/>
            <a:ext cx="57600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Red eléctrica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8" name="87 Rectángulo"/>
          <p:cNvSpPr/>
          <p:nvPr>
            <p:custDataLst>
              <p:tags r:id="rId54"/>
            </p:custDataLst>
          </p:nvPr>
        </p:nvSpPr>
        <p:spPr>
          <a:xfrm rot="16200000">
            <a:off x="3334179" y="4293128"/>
            <a:ext cx="57600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Carga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89" name="88 Rectángulo"/>
          <p:cNvSpPr/>
          <p:nvPr>
            <p:custDataLst>
              <p:tags r:id="rId55"/>
            </p:custDataLst>
          </p:nvPr>
        </p:nvSpPr>
        <p:spPr>
          <a:xfrm>
            <a:off x="3759274" y="4628753"/>
            <a:ext cx="3235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90%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90" name="89 Rectángulo"/>
          <p:cNvSpPr/>
          <p:nvPr>
            <p:custDataLst>
              <p:tags r:id="rId56"/>
            </p:custDataLst>
          </p:nvPr>
        </p:nvSpPr>
        <p:spPr bwMode="ltGray">
          <a:xfrm>
            <a:off x="885875" y="2662436"/>
            <a:ext cx="540000" cy="2520000"/>
          </a:xfrm>
          <a:prstGeom prst="rect">
            <a:avLst/>
          </a:prstGeom>
          <a:noFill/>
          <a:ln w="3175">
            <a:solidFill>
              <a:srgbClr val="005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Pontano Sans" pitchFamily="2" charset="0"/>
            </a:endParaRPr>
          </a:p>
        </p:txBody>
      </p:sp>
      <p:sp>
        <p:nvSpPr>
          <p:cNvPr id="91" name="90 Rectángulo"/>
          <p:cNvSpPr/>
          <p:nvPr>
            <p:custDataLst>
              <p:tags r:id="rId57"/>
            </p:custDataLst>
          </p:nvPr>
        </p:nvSpPr>
        <p:spPr bwMode="ltGray">
          <a:xfrm>
            <a:off x="1521245" y="2661295"/>
            <a:ext cx="540000" cy="2520000"/>
          </a:xfrm>
          <a:prstGeom prst="rect">
            <a:avLst/>
          </a:prstGeom>
          <a:noFill/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Pontano Sans" pitchFamily="2" charset="0"/>
            </a:endParaRPr>
          </a:p>
        </p:txBody>
      </p:sp>
      <p:sp>
        <p:nvSpPr>
          <p:cNvPr id="92" name="91 Rectángulo"/>
          <p:cNvSpPr/>
          <p:nvPr>
            <p:custDataLst>
              <p:tags r:id="rId58"/>
            </p:custDataLst>
          </p:nvPr>
        </p:nvSpPr>
        <p:spPr bwMode="ltGray">
          <a:xfrm>
            <a:off x="2117500" y="2661295"/>
            <a:ext cx="1116000" cy="2520000"/>
          </a:xfrm>
          <a:prstGeom prst="rect">
            <a:avLst/>
          </a:prstGeom>
          <a:noFill/>
          <a:ln w="3175">
            <a:solidFill>
              <a:srgbClr val="82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Pontano Sans" pitchFamily="2" charset="0"/>
            </a:endParaRPr>
          </a:p>
        </p:txBody>
      </p:sp>
      <p:sp>
        <p:nvSpPr>
          <p:cNvPr id="93" name="92 Rectángulo"/>
          <p:cNvSpPr/>
          <p:nvPr>
            <p:custDataLst>
              <p:tags r:id="rId59"/>
            </p:custDataLst>
          </p:nvPr>
        </p:nvSpPr>
        <p:spPr bwMode="ltGray">
          <a:xfrm>
            <a:off x="3315097" y="2661864"/>
            <a:ext cx="1008000" cy="2520000"/>
          </a:xfrm>
          <a:prstGeom prst="rect">
            <a:avLst/>
          </a:prstGeom>
          <a:noFill/>
          <a:ln w="3175">
            <a:solidFill>
              <a:srgbClr val="8A8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Pontano Sans" pitchFamily="2" charset="0"/>
            </a:endParaRPr>
          </a:p>
        </p:txBody>
      </p:sp>
      <p:sp>
        <p:nvSpPr>
          <p:cNvPr id="94" name="93 Rectángulo"/>
          <p:cNvSpPr/>
          <p:nvPr>
            <p:custDataLst>
              <p:tags r:id="rId60"/>
            </p:custDataLst>
          </p:nvPr>
        </p:nvSpPr>
        <p:spPr>
          <a:xfrm>
            <a:off x="211324" y="4509120"/>
            <a:ext cx="67404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Ruedas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95" name="94 Rectángulo"/>
          <p:cNvSpPr/>
          <p:nvPr>
            <p:custDataLst>
              <p:tags r:id="rId61"/>
            </p:custDataLst>
          </p:nvPr>
        </p:nvSpPr>
        <p:spPr>
          <a:xfrm>
            <a:off x="211324" y="3691632"/>
            <a:ext cx="67404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Tanque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97" name="96 Rectángulo"/>
          <p:cNvSpPr/>
          <p:nvPr>
            <p:custDataLst>
              <p:tags r:id="rId62"/>
            </p:custDataLst>
          </p:nvPr>
        </p:nvSpPr>
        <p:spPr>
          <a:xfrm>
            <a:off x="211324" y="2874144"/>
            <a:ext cx="67404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Planta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99" name="98 Rectángulo"/>
          <p:cNvSpPr/>
          <p:nvPr>
            <p:custDataLst>
              <p:tags r:id="rId63"/>
            </p:custDataLst>
          </p:nvPr>
        </p:nvSpPr>
        <p:spPr>
          <a:xfrm>
            <a:off x="2148111" y="2949327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Renov</a:t>
            </a:r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.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03" name="102 Rectángulo"/>
          <p:cNvSpPr/>
          <p:nvPr>
            <p:custDataLst>
              <p:tags r:id="rId64"/>
            </p:custDataLst>
          </p:nvPr>
        </p:nvSpPr>
        <p:spPr>
          <a:xfrm>
            <a:off x="2678706" y="2953519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GN.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07" name="106 Rectángulo"/>
          <p:cNvSpPr/>
          <p:nvPr>
            <p:custDataLst>
              <p:tags r:id="rId65"/>
            </p:custDataLst>
          </p:nvPr>
        </p:nvSpPr>
        <p:spPr>
          <a:xfrm>
            <a:off x="3357389" y="2943994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Renov</a:t>
            </a:r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.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09" name="108 Rectángulo"/>
          <p:cNvSpPr/>
          <p:nvPr>
            <p:custDataLst>
              <p:tags r:id="rId66"/>
            </p:custDataLst>
          </p:nvPr>
        </p:nvSpPr>
        <p:spPr>
          <a:xfrm>
            <a:off x="3887984" y="2948186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GN.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110" name="109 Rectángulo"/>
          <p:cNvSpPr/>
          <p:nvPr>
            <p:custDataLst>
              <p:tags r:id="rId67"/>
            </p:custDataLst>
          </p:nvPr>
        </p:nvSpPr>
        <p:spPr>
          <a:xfrm>
            <a:off x="3569221" y="2708920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8A8A8D"/>
                </a:solidFill>
                <a:latin typeface="Pontano Sans" pitchFamily="2" charset="0"/>
              </a:rPr>
              <a:t>PHEV</a:t>
            </a:r>
            <a:endParaRPr lang="es-ES" sz="1000" b="1" dirty="0">
              <a:solidFill>
                <a:srgbClr val="8A8A8D"/>
              </a:solidFill>
              <a:latin typeface="Pontano Sans" pitchFamily="2" charset="0"/>
            </a:endParaRPr>
          </a:p>
        </p:txBody>
      </p:sp>
      <p:sp>
        <p:nvSpPr>
          <p:cNvPr id="111" name="110 Rectángulo"/>
          <p:cNvSpPr/>
          <p:nvPr>
            <p:custDataLst>
              <p:tags r:id="rId68"/>
            </p:custDataLst>
          </p:nvPr>
        </p:nvSpPr>
        <p:spPr>
          <a:xfrm>
            <a:off x="2434107" y="2708920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82BC00"/>
                </a:solidFill>
                <a:latin typeface="Pontano Sans" pitchFamily="2" charset="0"/>
              </a:rPr>
              <a:t>BEV</a:t>
            </a:r>
            <a:endParaRPr lang="es-ES" sz="1000" b="1" dirty="0">
              <a:solidFill>
                <a:srgbClr val="82BC00"/>
              </a:solidFill>
              <a:latin typeface="Pontano Sans" pitchFamily="2" charset="0"/>
            </a:endParaRPr>
          </a:p>
        </p:txBody>
      </p:sp>
      <p:sp>
        <p:nvSpPr>
          <p:cNvPr id="112" name="111 Rectángulo"/>
          <p:cNvSpPr/>
          <p:nvPr>
            <p:custDataLst>
              <p:tags r:id="rId69"/>
            </p:custDataLst>
          </p:nvPr>
        </p:nvSpPr>
        <p:spPr>
          <a:xfrm>
            <a:off x="1538139" y="2708920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C4E76A"/>
                </a:solidFill>
                <a:latin typeface="Pontano Sans" pitchFamily="2" charset="0"/>
              </a:rPr>
              <a:t>HEV</a:t>
            </a:r>
            <a:endParaRPr lang="es-ES" sz="1000" b="1" dirty="0">
              <a:solidFill>
                <a:srgbClr val="C4E76A"/>
              </a:solidFill>
              <a:latin typeface="Pontano Sans" pitchFamily="2" charset="0"/>
            </a:endParaRPr>
          </a:p>
        </p:txBody>
      </p:sp>
      <p:sp>
        <p:nvSpPr>
          <p:cNvPr id="115" name="114 Rectángulo"/>
          <p:cNvSpPr/>
          <p:nvPr>
            <p:custDataLst>
              <p:tags r:id="rId70"/>
            </p:custDataLst>
          </p:nvPr>
        </p:nvSpPr>
        <p:spPr>
          <a:xfrm>
            <a:off x="880542" y="2708920"/>
            <a:ext cx="540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567C"/>
                </a:solidFill>
                <a:latin typeface="Pontano Sans" pitchFamily="2" charset="0"/>
              </a:rPr>
              <a:t>ICE</a:t>
            </a:r>
            <a:endParaRPr lang="es-ES" sz="1000" b="1" dirty="0">
              <a:solidFill>
                <a:srgbClr val="00567C"/>
              </a:solidFill>
              <a:latin typeface="Pontano Sans" pitchFamily="2" charset="0"/>
            </a:endParaRPr>
          </a:p>
        </p:txBody>
      </p:sp>
      <p:graphicFrame>
        <p:nvGraphicFramePr>
          <p:cNvPr id="116" name="115 Objeto"/>
          <p:cNvGraphicFramePr>
            <a:graphicFrameLocks noChangeAspect="1"/>
          </p:cNvGraphicFramePr>
          <p:nvPr>
            <p:custDataLst>
              <p:tags r:id="rId71"/>
            </p:custDataLst>
          </p:nvPr>
        </p:nvGraphicFramePr>
        <p:xfrm>
          <a:off x="4614862" y="2535237"/>
          <a:ext cx="2895656" cy="94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85" name="Chart" r:id="rId94" imgW="2895656" imgH="942878" progId="MSGraph.Chart.8">
                  <p:embed followColorScheme="full"/>
                </p:oleObj>
              </mc:Choice>
              <mc:Fallback>
                <p:oleObj name="Chart" r:id="rId94" imgW="2895656" imgH="942878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2" y="2535237"/>
                        <a:ext cx="2895656" cy="942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123 Rectángulo"/>
          <p:cNvSpPr/>
          <p:nvPr>
            <p:custDataLst>
              <p:tags r:id="rId72"/>
            </p:custDataLst>
          </p:nvPr>
        </p:nvSpPr>
        <p:spPr bwMode="auto">
          <a:xfrm>
            <a:off x="6604000" y="2614612"/>
            <a:ext cx="25082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0A0146E-CBAA-467B-B590-AA656851DA52}" type="datetime'''0'',''1''''''''''''''''6''''''''''''''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0,16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32" name="131 Rectángulo"/>
          <p:cNvSpPr/>
          <p:nvPr>
            <p:custDataLst>
              <p:tags r:id="rId73"/>
            </p:custDataLst>
          </p:nvPr>
        </p:nvSpPr>
        <p:spPr bwMode="gray">
          <a:xfrm>
            <a:off x="6602412" y="3235325"/>
            <a:ext cx="254000" cy="152400"/>
          </a:xfrm>
          <a:prstGeom prst="rect">
            <a:avLst/>
          </a:prstGeom>
          <a:solidFill>
            <a:srgbClr val="82BC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DF80A2-F308-4A30-9FA1-7FDB8D72C054}" type="datetime'0'''''''''''',''''''''''''''''''0''''''''''''''''''1'">
              <a:rPr lang="en-US" sz="1000" smtClean="0">
                <a:solidFill>
                  <a:schemeClr val="bg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0,01</a:t>
            </a:fld>
            <a:endParaRPr lang="en-US" sz="1000" dirty="0" smtClean="0">
              <a:solidFill>
                <a:schemeClr val="bg1"/>
              </a:solidFill>
              <a:latin typeface="Pontano Sans"/>
              <a:sym typeface="Pontano Sans"/>
            </a:endParaRPr>
          </a:p>
        </p:txBody>
      </p:sp>
      <p:sp>
        <p:nvSpPr>
          <p:cNvPr id="120" name="119 Rectángulo"/>
          <p:cNvSpPr/>
          <p:nvPr>
            <p:custDataLst>
              <p:tags r:id="rId74"/>
            </p:custDataLst>
          </p:nvPr>
        </p:nvSpPr>
        <p:spPr bwMode="gray">
          <a:xfrm>
            <a:off x="6586537" y="2768600"/>
            <a:ext cx="285750" cy="152400"/>
          </a:xfrm>
          <a:prstGeom prst="rect">
            <a:avLst/>
          </a:prstGeom>
          <a:solidFill>
            <a:srgbClr val="00567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EA6714C-1CA5-4F4C-99CD-53CD204F5B80}" type="datetime'''''''''''''''''''0'',''''''''''''''''0''3'''''''''''''''''">
              <a:rPr lang="en-US" sz="1000" smtClean="0">
                <a:solidFill>
                  <a:schemeClr val="bg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0,03</a:t>
            </a:fld>
            <a:endParaRPr lang="en-US" sz="1000" dirty="0" smtClean="0">
              <a:solidFill>
                <a:schemeClr val="bg1"/>
              </a:solidFill>
              <a:latin typeface="Pontano Sans"/>
              <a:sym typeface="Pontano Sans"/>
            </a:endParaRPr>
          </a:p>
        </p:txBody>
      </p:sp>
      <p:sp>
        <p:nvSpPr>
          <p:cNvPr id="122" name="121 Rectángulo"/>
          <p:cNvSpPr/>
          <p:nvPr>
            <p:custDataLst>
              <p:tags r:id="rId75"/>
            </p:custDataLst>
          </p:nvPr>
        </p:nvSpPr>
        <p:spPr bwMode="auto">
          <a:xfrm>
            <a:off x="4791075" y="3489325"/>
            <a:ext cx="1182687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4800FB9-B207-4F1C-90F4-BD1FD294A31C}" type="datetime'''Vehí''c''''u''l''o'''''''''''' ''con''v''''e''n''cio''nal''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Vehículo convencional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18" name="117 Rectángulo"/>
          <p:cNvSpPr/>
          <p:nvPr>
            <p:custDataLst>
              <p:tags r:id="rId76"/>
            </p:custDataLst>
          </p:nvPr>
        </p:nvSpPr>
        <p:spPr bwMode="auto">
          <a:xfrm>
            <a:off x="5259387" y="2452687"/>
            <a:ext cx="2460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CA46EE3-9353-4C11-B198-9F2B53B6E118}" type="datetime'''''''''''''0,2''''''''''''''''''''''''''''''''''1''''''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0,21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21" name="120 Rectángulo"/>
          <p:cNvSpPr/>
          <p:nvPr>
            <p:custDataLst>
              <p:tags r:id="rId77"/>
            </p:custDataLst>
          </p:nvPr>
        </p:nvSpPr>
        <p:spPr bwMode="auto">
          <a:xfrm>
            <a:off x="6539929" y="3489324"/>
            <a:ext cx="408335" cy="15569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03C9D1E-0E85-4C28-8D8A-80D1825AB258}" type="datetime'''''''''''''''''''B''''EV''''''''''''''''''''''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BEV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19" name="118 Rectángulo"/>
          <p:cNvSpPr/>
          <p:nvPr>
            <p:custDataLst>
              <p:tags r:id="rId78"/>
            </p:custDataLst>
          </p:nvPr>
        </p:nvSpPr>
        <p:spPr bwMode="gray">
          <a:xfrm>
            <a:off x="5259387" y="3049587"/>
            <a:ext cx="2460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EAB19A-AC09-411D-95C4-B02805EB3DF0}" type="datetime'''''''''''0'''''''',''''''''1''''''''2'''''''''">
              <a:rPr lang="en-US" sz="1000" smtClean="0">
                <a:solidFill>
                  <a:schemeClr val="bg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0,12</a:t>
            </a:fld>
            <a:endParaRPr lang="en-US" sz="1000" dirty="0" smtClean="0">
              <a:solidFill>
                <a:schemeClr val="bg1"/>
              </a:solidFill>
              <a:latin typeface="Pontano Sans"/>
              <a:sym typeface="Pontano Sans"/>
            </a:endParaRPr>
          </a:p>
        </p:txBody>
      </p:sp>
      <p:sp>
        <p:nvSpPr>
          <p:cNvPr id="117" name="116 Rectángulo"/>
          <p:cNvSpPr/>
          <p:nvPr>
            <p:custDataLst>
              <p:tags r:id="rId79"/>
            </p:custDataLst>
          </p:nvPr>
        </p:nvSpPr>
        <p:spPr bwMode="gray">
          <a:xfrm>
            <a:off x="5235575" y="2620962"/>
            <a:ext cx="29210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88E27C7-7D5E-49EC-9EDC-2EF8EB643CD1}" type="datetime'''''''''''''''''''''''''''''''0'''',''''0''''''''''''''''''4'">
              <a:rPr lang="en-US" sz="1000" smtClean="0">
                <a:solidFill>
                  <a:schemeClr val="bg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0,04</a:t>
            </a:fld>
            <a:endParaRPr lang="en-US" sz="1000" dirty="0" smtClean="0">
              <a:solidFill>
                <a:schemeClr val="bg1"/>
              </a:solidFill>
              <a:latin typeface="Pontano Sans"/>
              <a:sym typeface="Pontano Sans"/>
            </a:endParaRPr>
          </a:p>
        </p:txBody>
      </p:sp>
      <p:sp>
        <p:nvSpPr>
          <p:cNvPr id="125" name="124 Rectángulo"/>
          <p:cNvSpPr/>
          <p:nvPr>
            <p:custDataLst>
              <p:tags r:id="rId80"/>
            </p:custDataLst>
          </p:nvPr>
        </p:nvSpPr>
        <p:spPr bwMode="auto">
          <a:xfrm>
            <a:off x="7456487" y="3122612"/>
            <a:ext cx="179387" cy="133350"/>
          </a:xfrm>
          <a:prstGeom prst="rect">
            <a:avLst/>
          </a:prstGeom>
          <a:solidFill>
            <a:srgbClr val="82B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6" name="125 Rectángulo"/>
          <p:cNvSpPr/>
          <p:nvPr>
            <p:custDataLst>
              <p:tags r:id="rId81"/>
            </p:custDataLst>
          </p:nvPr>
        </p:nvSpPr>
        <p:spPr bwMode="auto">
          <a:xfrm>
            <a:off x="7456487" y="2919412"/>
            <a:ext cx="179387" cy="133350"/>
          </a:xfrm>
          <a:prstGeom prst="rect">
            <a:avLst/>
          </a:prstGeom>
          <a:solidFill>
            <a:srgbClr val="A2D68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7" name="126 Rectángulo"/>
          <p:cNvSpPr/>
          <p:nvPr>
            <p:custDataLst>
              <p:tags r:id="rId82"/>
            </p:custDataLst>
          </p:nvPr>
        </p:nvSpPr>
        <p:spPr bwMode="auto">
          <a:xfrm>
            <a:off x="7456487" y="2716212"/>
            <a:ext cx="179387" cy="133350"/>
          </a:xfrm>
          <a:prstGeom prst="rect">
            <a:avLst/>
          </a:prstGeom>
          <a:solidFill>
            <a:srgbClr val="00567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9" name="128 Rectángulo"/>
          <p:cNvSpPr/>
          <p:nvPr>
            <p:custDataLst>
              <p:tags r:id="rId83"/>
            </p:custDataLst>
          </p:nvPr>
        </p:nvSpPr>
        <p:spPr bwMode="auto">
          <a:xfrm>
            <a:off x="7686675" y="3119437"/>
            <a:ext cx="109537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78ABD57-938C-4C75-B709-95EECE648E82}" type="datetime'''''''''C''''o''n''''''''s''''u''''mo e''''ne''rgé''tic''''o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>
                <a:spcBef>
                  <a:spcPct val="0"/>
                </a:spcBef>
                <a:spcAft>
                  <a:spcPct val="0"/>
                </a:spcAft>
              </a:pPr>
              <a:t>Consumo energético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30" name="129 Rectángulo"/>
          <p:cNvSpPr/>
          <p:nvPr>
            <p:custDataLst>
              <p:tags r:id="rId84"/>
            </p:custDataLst>
          </p:nvPr>
        </p:nvSpPr>
        <p:spPr bwMode="auto">
          <a:xfrm>
            <a:off x="7686675" y="2916237"/>
            <a:ext cx="68421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8CB0848-4087-4F66-B3B8-752307F32F71}" type="datetime'A''''m''''''or''''''''''''t''''''i''''za''''''''c''''i''''ón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>
                <a:spcBef>
                  <a:spcPct val="0"/>
                </a:spcBef>
                <a:spcAft>
                  <a:spcPct val="0"/>
                </a:spcAft>
              </a:pPr>
              <a:t>Amortización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28" name="127 Rectángulo"/>
          <p:cNvSpPr/>
          <p:nvPr>
            <p:custDataLst>
              <p:tags r:id="rId85"/>
            </p:custDataLst>
          </p:nvPr>
        </p:nvSpPr>
        <p:spPr bwMode="auto">
          <a:xfrm>
            <a:off x="7686675" y="2713037"/>
            <a:ext cx="7921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840973B-D6F6-4988-8D6E-0B47AC3C98D6}" type="datetime'Ma''''''n''''t''''''''''''''e''''n''imie''n''''''''t''o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>
                <a:spcBef>
                  <a:spcPct val="0"/>
                </a:spcBef>
                <a:spcAft>
                  <a:spcPct val="0"/>
                </a:spcAft>
              </a:pPr>
              <a:t>Mantenimiento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graphicFrame>
        <p:nvGraphicFramePr>
          <p:cNvPr id="133" name="132 Objeto"/>
          <p:cNvGraphicFramePr>
            <a:graphicFrameLocks noChangeAspect="1"/>
          </p:cNvGraphicFramePr>
          <p:nvPr>
            <p:custDataLst>
              <p:tags r:id="rId86"/>
            </p:custDataLst>
          </p:nvPr>
        </p:nvGraphicFramePr>
        <p:xfrm>
          <a:off x="4673600" y="4191000"/>
          <a:ext cx="4086095" cy="96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86" name="Chart" r:id="rId96" imgW="4086095" imgH="962043" progId="MSGraph.Chart.8">
                  <p:embed followColorScheme="full"/>
                </p:oleObj>
              </mc:Choice>
              <mc:Fallback>
                <p:oleObj name="Chart" r:id="rId96" imgW="4086095" imgH="96204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191000"/>
                        <a:ext cx="4086095" cy="962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133 Rectángulo"/>
          <p:cNvSpPr/>
          <p:nvPr>
            <p:custDataLst>
              <p:tags r:id="rId87"/>
            </p:custDataLst>
          </p:nvPr>
        </p:nvSpPr>
        <p:spPr bwMode="auto">
          <a:xfrm>
            <a:off x="7417246" y="5111750"/>
            <a:ext cx="539130" cy="11745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27CF862-8B23-4360-9C37-454FBCB28426}" type="datetime'''B''''''''''''E''''''''''''''''''''''''''''''''''''''''''V''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BEV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35" name="134 Rectángulo"/>
          <p:cNvSpPr/>
          <p:nvPr>
            <p:custDataLst>
              <p:tags r:id="rId88"/>
            </p:custDataLst>
          </p:nvPr>
        </p:nvSpPr>
        <p:spPr bwMode="auto">
          <a:xfrm>
            <a:off x="5145087" y="5111750"/>
            <a:ext cx="1182687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E3EF8ED-0EF7-4C06-9071-4D7CEABCAF61}" type="datetime'V''''eh''''''í''''''culo'''' ''conven''ci''o''''''na''l'">
              <a:rPr lang="en-US" sz="1000" smtClean="0">
                <a:solidFill>
                  <a:schemeClr val="tx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Vehículo convencional</a:t>
            </a:fld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31" name="130 CuadroTexto"/>
          <p:cNvSpPr txBox="1"/>
          <p:nvPr>
            <p:custDataLst>
              <p:tags r:id="rId89"/>
            </p:custDataLst>
          </p:nvPr>
        </p:nvSpPr>
        <p:spPr>
          <a:xfrm>
            <a:off x="6804248" y="44624"/>
            <a:ext cx="2268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4.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El vehículo eléctrico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85720" y="1773238"/>
            <a:ext cx="8501122" cy="432005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285720" y="155679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7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622" cy="576064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rgbClr val="00567C"/>
                </a:solidFill>
              </a:rPr>
              <a:t>Índice</a:t>
            </a:r>
            <a:endParaRPr lang="en-US" sz="2800" dirty="0" smtClean="0">
              <a:solidFill>
                <a:srgbClr val="00567C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>
            <a:hlinkClick r:id="rId5" action="ppaction://hlinksldjump"/>
          </p:cNvPr>
          <p:cNvSpPr/>
          <p:nvPr/>
        </p:nvSpPr>
        <p:spPr bwMode="ltGray">
          <a:xfrm>
            <a:off x="611188" y="2420888"/>
            <a:ext cx="4392860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1. Eficiencia energética y su potencial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13 Rectángulo">
            <a:hlinkClick r:id="rId6" action="ppaction://hlinksldjump"/>
          </p:cNvPr>
          <p:cNvSpPr/>
          <p:nvPr/>
        </p:nvSpPr>
        <p:spPr bwMode="ltGray">
          <a:xfrm>
            <a:off x="611188" y="2780158"/>
            <a:ext cx="7561212" cy="28880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2. Barreras para la implementación de medidas de eficiencia energética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14 Rectángulo">
            <a:hlinkClick r:id="rId7" action="ppaction://hlinksldjump"/>
          </p:cNvPr>
          <p:cNvSpPr/>
          <p:nvPr/>
        </p:nvSpPr>
        <p:spPr bwMode="ltGray">
          <a:xfrm>
            <a:off x="611188" y="314096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3. Objetivos y normativa en España relativa a eficiencia energética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6" name="15 Rectángulo">
            <a:hlinkClick r:id="rId8" action="ppaction://hlinksldjump"/>
          </p:cNvPr>
          <p:cNvSpPr/>
          <p:nvPr/>
        </p:nvSpPr>
        <p:spPr bwMode="ltGray">
          <a:xfrm>
            <a:off x="611188" y="350100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4. Eficiencia energética en el sector transporte: el vehículo eléctrico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7" name="12 Rectángulo">
            <a:hlinkClick r:id="rId5" action="ppaction://hlinksldjump"/>
          </p:cNvPr>
          <p:cNvSpPr/>
          <p:nvPr/>
        </p:nvSpPr>
        <p:spPr bwMode="ltGray">
          <a:xfrm>
            <a:off x="611560" y="2420888"/>
            <a:ext cx="4392860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1. Eficiencia energética y su potencial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13 Rectángulo">
            <a:hlinkClick r:id="rId6" action="ppaction://hlinksldjump"/>
          </p:cNvPr>
          <p:cNvSpPr/>
          <p:nvPr/>
        </p:nvSpPr>
        <p:spPr bwMode="ltGray">
          <a:xfrm>
            <a:off x="611560" y="2780158"/>
            <a:ext cx="7561212" cy="28880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2. Barreras para la implementación de medidas de eficiencia energética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0" name="14 Rectángulo">
            <a:hlinkClick r:id="rId7" action="ppaction://hlinksldjump"/>
          </p:cNvPr>
          <p:cNvSpPr/>
          <p:nvPr/>
        </p:nvSpPr>
        <p:spPr bwMode="ltGray">
          <a:xfrm>
            <a:off x="611560" y="314096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3. Objetivos y normativa en España relativa a eficiencia energética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1" name="15 Rectángulo">
            <a:hlinkClick r:id="rId8" action="ppaction://hlinksldjump"/>
          </p:cNvPr>
          <p:cNvSpPr/>
          <p:nvPr/>
        </p:nvSpPr>
        <p:spPr bwMode="ltGray">
          <a:xfrm>
            <a:off x="611560" y="350100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4. Eficiencia energética en el sector transporte: el vehículo eléctrico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144338" y="980728"/>
            <a:ext cx="8820150" cy="107157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567C"/>
                </a:solidFill>
              </a:rPr>
              <a:t>1. Eficiencia Energética y su potencial</a:t>
            </a:r>
            <a:endParaRPr lang="en-US" sz="2800" dirty="0" smtClean="0">
              <a:solidFill>
                <a:srgbClr val="00567C"/>
              </a:solidFill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449958"/>
            <a:ext cx="8501122" cy="364333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3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28529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12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rgbClr val="404040"/>
                </a:solidFill>
                <a:latin typeface="+mj-lt"/>
              </a:rPr>
              <a:t>Existe potencial de mejora de la eficiencia energética en varios sectores, lo que contribuiría a la lucha contra el cambio climático, la seguridad de suministro y la competitividad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17" name="9 Conector recto"/>
          <p:cNvCxnSpPr/>
          <p:nvPr>
            <p:custDataLst>
              <p:tags r:id="rId3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>
            <p:custDataLst>
              <p:tags r:id="rId4"/>
            </p:custDataLst>
          </p:nvPr>
        </p:nvSpPr>
        <p:spPr>
          <a:xfrm>
            <a:off x="6804248" y="116632"/>
            <a:ext cx="2268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1.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EE y su potencial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8360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11" name="think-cell Slide" r:id="rId62" imgW="270" imgH="270" progId="TCLayout.ActiveDocument.1">
                  <p:embed/>
                </p:oleObj>
              </mc:Choice>
              <mc:Fallback>
                <p:oleObj name="think-cell Slide" r:id="rId6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9ABE"/>
          </a:solidFill>
          <a:ln w="3175">
            <a:noFill/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flipV="1">
            <a:off x="5076056" y="4375151"/>
            <a:ext cx="3701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5076056" y="4052873"/>
            <a:ext cx="3701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5076056" y="3715429"/>
            <a:ext cx="3701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065103" y="3371286"/>
            <a:ext cx="3701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5065103" y="3004390"/>
            <a:ext cx="3701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073338" y="2668144"/>
            <a:ext cx="3701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250 Conector recto"/>
          <p:cNvCxnSpPr/>
          <p:nvPr>
            <p:custDataLst>
              <p:tags r:id="rId4"/>
            </p:custDataLst>
          </p:nvPr>
        </p:nvCxnSpPr>
        <p:spPr>
          <a:xfrm>
            <a:off x="4684520" y="1700808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6"/>
            </p:custDataLst>
          </p:nvPr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7"/>
            </p:custDataLst>
          </p:nvPr>
        </p:nvSpPr>
        <p:spPr>
          <a:xfrm>
            <a:off x="144016" y="105273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Existe potencial de mejora de la eficiencia energética en varios sectores, lo que contribuiría a la lucha contra el cambio climático, la seguridad de suministro y la competitividad</a:t>
            </a:r>
          </a:p>
          <a:p>
            <a:pPr algn="ctr"/>
            <a:endParaRPr lang="es-ES_tradnl" sz="16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99" name="98 Conector recto"/>
          <p:cNvCxnSpPr/>
          <p:nvPr>
            <p:custDataLst>
              <p:tags r:id="rId8"/>
            </p:custDataLst>
          </p:nvPr>
        </p:nvCxnSpPr>
        <p:spPr>
          <a:xfrm>
            <a:off x="323528" y="6361709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9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4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3" name="152 Rectángulo"/>
          <p:cNvSpPr/>
          <p:nvPr>
            <p:custDataLst>
              <p:tags r:id="rId10"/>
            </p:custDataLst>
          </p:nvPr>
        </p:nvSpPr>
        <p:spPr>
          <a:xfrm>
            <a:off x="235244" y="6131396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i="1" dirty="0" smtClean="0">
                <a:solidFill>
                  <a:schemeClr val="tx1"/>
                </a:solidFill>
                <a:latin typeface="+mj-lt"/>
              </a:rPr>
              <a:t>Reparto del consumo de energía final por sectores y usos </a:t>
            </a:r>
            <a:r>
              <a:rPr lang="es-ES" sz="1000" dirty="0" smtClean="0">
                <a:solidFill>
                  <a:schemeClr val="tx1"/>
                </a:solidFill>
                <a:latin typeface="+mj-lt"/>
              </a:rPr>
              <a:t>2016</a:t>
            </a: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3" name="242 Conector recto"/>
          <p:cNvCxnSpPr/>
          <p:nvPr>
            <p:custDataLst>
              <p:tags r:id="rId11"/>
            </p:custDataLst>
          </p:nvPr>
        </p:nvCxnSpPr>
        <p:spPr>
          <a:xfrm flipV="1">
            <a:off x="4684072" y="6363296"/>
            <a:ext cx="41364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245 Rectángulo"/>
          <p:cNvSpPr/>
          <p:nvPr>
            <p:custDataLst>
              <p:tags r:id="rId12"/>
            </p:custDataLst>
          </p:nvPr>
        </p:nvSpPr>
        <p:spPr>
          <a:xfrm>
            <a:off x="4669408" y="5987396"/>
            <a:ext cx="4150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+mj-lt"/>
              </a:rPr>
              <a:t>Contribución de cada opción tecnológica a la reducción de emisiones en el escenario 2</a:t>
            </a:r>
            <a:r>
              <a:rPr lang="en-US" sz="1000" baseline="30000" dirty="0"/>
              <a:t>º</a:t>
            </a:r>
            <a:r>
              <a:rPr lang="es-ES" sz="1000" dirty="0"/>
              <a:t>C</a:t>
            </a:r>
            <a:r>
              <a:rPr lang="es-ES" sz="1000" dirty="0" smtClean="0">
                <a:latin typeface="+mj-lt"/>
              </a:rPr>
              <a:t>, incluyendo la eficiencia energética</a:t>
            </a:r>
          </a:p>
        </p:txBody>
      </p:sp>
      <p:sp>
        <p:nvSpPr>
          <p:cNvPr id="247" name="Rectangle 122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478388" y="6363440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EIA, </a:t>
            </a:r>
            <a:r>
              <a:rPr lang="en-US" sz="700" dirty="0" smtClean="0">
                <a:solidFill>
                  <a:srgbClr val="8A8A8D"/>
                </a:solidFill>
                <a:latin typeface="+mj-lt"/>
              </a:rPr>
              <a:t>Energy Technology Perspective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2017]</a:t>
            </a:r>
          </a:p>
        </p:txBody>
      </p:sp>
      <p:cxnSp>
        <p:nvCxnSpPr>
          <p:cNvPr id="249" name="248 Conector recto"/>
          <p:cNvCxnSpPr/>
          <p:nvPr>
            <p:custDataLst>
              <p:tags r:id="rId14"/>
            </p:custDataLst>
          </p:nvPr>
        </p:nvCxnSpPr>
        <p:spPr>
          <a:xfrm>
            <a:off x="325807" y="1696045"/>
            <a:ext cx="41740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22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187624" y="634859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Avance informe Red Eléctrica de España y elaboración propia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cxnSp>
        <p:nvCxnSpPr>
          <p:cNvPr id="109" name="108 Conector recto"/>
          <p:cNvCxnSpPr/>
          <p:nvPr>
            <p:custDataLst>
              <p:tags r:id="rId16"/>
            </p:custDataLst>
          </p:nvPr>
        </p:nvCxnSpPr>
        <p:spPr>
          <a:xfrm>
            <a:off x="323528" y="4106203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Rectángulo"/>
          <p:cNvSpPr/>
          <p:nvPr>
            <p:custDataLst>
              <p:tags r:id="rId17"/>
            </p:custDataLst>
          </p:nvPr>
        </p:nvSpPr>
        <p:spPr>
          <a:xfrm>
            <a:off x="235244" y="3726556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+mj-lt"/>
              </a:rPr>
              <a:t>Reparto del consumo de energía final en el sector edificación y potencial de mejora</a:t>
            </a: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" name="Rectangle 122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187624" y="409309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IDAE y elaboración propia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139" name="138 Rectángulo"/>
          <p:cNvSpPr/>
          <p:nvPr>
            <p:custDataLst>
              <p:tags r:id="rId19"/>
            </p:custDataLst>
          </p:nvPr>
        </p:nvSpPr>
        <p:spPr bwMode="auto">
          <a:xfrm>
            <a:off x="1728787" y="5838825"/>
            <a:ext cx="87630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pic>
        <p:nvPicPr>
          <p:cNvPr id="59" name="Picture 7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60" name="9 Conector recto"/>
          <p:cNvCxnSpPr/>
          <p:nvPr>
            <p:custDataLst>
              <p:tags r:id="rId21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>
            <p:custDataLst>
              <p:tags r:id="rId22"/>
            </p:custDataLst>
          </p:nvPr>
        </p:nvSpPr>
        <p:spPr>
          <a:xfrm>
            <a:off x="6804248" y="116632"/>
            <a:ext cx="2268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1.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EE y su potencial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85" name="84 Rectángulo"/>
          <p:cNvSpPr/>
          <p:nvPr>
            <p:custDataLst>
              <p:tags r:id="rId23"/>
            </p:custDataLst>
          </p:nvPr>
        </p:nvSpPr>
        <p:spPr bwMode="auto">
          <a:xfrm>
            <a:off x="401637" y="1998662"/>
            <a:ext cx="9699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87" name="86 Rectángulo"/>
          <p:cNvSpPr/>
          <p:nvPr>
            <p:custDataLst>
              <p:tags r:id="rId24"/>
            </p:custDataLst>
          </p:nvPr>
        </p:nvSpPr>
        <p:spPr bwMode="auto">
          <a:xfrm>
            <a:off x="1292225" y="1835150"/>
            <a:ext cx="10080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graphicFrame>
        <p:nvGraphicFramePr>
          <p:cNvPr id="57" name="20 Objeto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158839566"/>
              </p:ext>
            </p:extLst>
          </p:nvPr>
        </p:nvGraphicFramePr>
        <p:xfrm>
          <a:off x="1333500" y="1905000"/>
          <a:ext cx="1762077" cy="177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12" name="Chart" r:id="rId66" imgW="1762077" imgH="1771740" progId="MSGraph.Chart.8">
                  <p:embed followColorScheme="full"/>
                </p:oleObj>
              </mc:Choice>
              <mc:Fallback>
                <p:oleObj name="Chart" r:id="rId66" imgW="1762077" imgH="17717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905000"/>
                        <a:ext cx="1762077" cy="1771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2 Marcador de texto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203450" y="3354388"/>
            <a:ext cx="2619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787DA2-3CB7-4EC6-A5BF-B957B60DF610}" type="datetime'''''''''''''44''''''%'''''''''''''''''">
              <a:rPr lang="en-US" altLang="en-US" sz="1000">
                <a:sym typeface="+mn-lt"/>
              </a:rPr>
              <a:pPr/>
              <a:t>44%</a:t>
            </a:fld>
            <a:endParaRPr lang="en-US" sz="1000" dirty="0">
              <a:sym typeface="+mn-lt"/>
            </a:endParaRPr>
          </a:p>
        </p:txBody>
      </p:sp>
      <p:sp>
        <p:nvSpPr>
          <p:cNvPr id="62" name="30 Rectángulo"/>
          <p:cNvSpPr/>
          <p:nvPr>
            <p:custDataLst>
              <p:tags r:id="rId27"/>
            </p:custDataLst>
          </p:nvPr>
        </p:nvSpPr>
        <p:spPr bwMode="auto">
          <a:xfrm>
            <a:off x="2959100" y="2314575"/>
            <a:ext cx="2000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8FE68C8-6A63-4422-836C-655AC928BA06}" type="datetime'''''''''''A''C''''''''''''''''''''''''S'''''''''''''">
              <a:rPr lang="en-US" altLang="en-US" sz="1000">
                <a:solidFill>
                  <a:schemeClr val="tx1"/>
                </a:solidFill>
                <a:sym typeface="+mn-lt"/>
              </a:rPr>
              <a:pPr/>
              <a:t>ACS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24 Rectángulo"/>
          <p:cNvSpPr/>
          <p:nvPr>
            <p:custDataLst>
              <p:tags r:id="rId28"/>
            </p:custDataLst>
          </p:nvPr>
        </p:nvSpPr>
        <p:spPr bwMode="gray">
          <a:xfrm>
            <a:off x="2616200" y="2395538"/>
            <a:ext cx="2619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EB0C801-D0AA-419B-B908-C2DE34D9DB68}" type="datetime'''''18''''''''''''''''''''''''''%'''''''''''''''">
              <a:rPr lang="en-US" altLang="en-US" sz="1000">
                <a:solidFill>
                  <a:schemeClr val="bg1"/>
                </a:solidFill>
                <a:sym typeface="+mn-lt"/>
              </a:rPr>
              <a:pPr/>
              <a:t>18%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7" name="29 Rectángulo"/>
          <p:cNvSpPr/>
          <p:nvPr>
            <p:custDataLst>
              <p:tags r:id="rId29"/>
            </p:custDataLst>
          </p:nvPr>
        </p:nvSpPr>
        <p:spPr bwMode="auto">
          <a:xfrm>
            <a:off x="2593975" y="1951038"/>
            <a:ext cx="3444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75CC5C2-7775-4B6F-B897-DC8677B6803C}" type="datetime'''''''''''C''''o''''''''c''''i''''n''''''''''''''''''''a'''">
              <a:rPr lang="en-US" altLang="en-US" sz="1000">
                <a:solidFill>
                  <a:schemeClr val="tx1"/>
                </a:solidFill>
                <a:sym typeface="+mn-lt"/>
              </a:rPr>
              <a:pPr/>
              <a:t>Cocina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2 Marcador de texto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273300" y="2078038"/>
            <a:ext cx="1968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AAEAE0-2257-443B-B568-F913C0CF3519}" type="datetime'''''''''''8%'''''''''''''''''''''''''">
              <a:rPr lang="en-US" altLang="en-US" sz="1000">
                <a:sym typeface="+mn-lt"/>
              </a:rPr>
              <a:pPr/>
              <a:t>8%</a:t>
            </a:fld>
            <a:endParaRPr lang="en-US" sz="1000" dirty="0">
              <a:sym typeface="+mn-lt"/>
            </a:endParaRPr>
          </a:p>
        </p:txBody>
      </p:sp>
      <p:sp>
        <p:nvSpPr>
          <p:cNvPr id="64" name="21 Rectángulo"/>
          <p:cNvSpPr/>
          <p:nvPr>
            <p:custDataLst>
              <p:tags r:id="rId31"/>
            </p:custDataLst>
          </p:nvPr>
        </p:nvSpPr>
        <p:spPr bwMode="gray">
          <a:xfrm>
            <a:off x="2105025" y="2230438"/>
            <a:ext cx="196850" cy="152400"/>
          </a:xfrm>
          <a:prstGeom prst="rect">
            <a:avLst/>
          </a:prstGeom>
          <a:solidFill>
            <a:srgbClr val="A4C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30F368-71D3-40EB-8378-F5B312947805}" type="datetime'''1''%'''''''''''''''''''''''''''''''''''''''''''''''">
              <a:rPr lang="en-US" altLang="en-US" sz="1000">
                <a:solidFill>
                  <a:schemeClr val="tx1"/>
                </a:solidFill>
                <a:sym typeface="+mn-lt"/>
              </a:rPr>
              <a:pPr/>
              <a:t>1%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6" name="25 Rectángulo"/>
          <p:cNvSpPr/>
          <p:nvPr>
            <p:custDataLst>
              <p:tags r:id="rId32"/>
            </p:custDataLst>
          </p:nvPr>
        </p:nvSpPr>
        <p:spPr bwMode="auto">
          <a:xfrm>
            <a:off x="1379538" y="1887538"/>
            <a:ext cx="6000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9EB9B37-BF02-4EB8-96C9-2D76004E6CFC}" type="datetime'''I''lu''''m''''''''''''i''''''''nac''''''ió''''n'''''''''''">
              <a:rPr lang="en-US" altLang="en-US" sz="1000">
                <a:solidFill>
                  <a:schemeClr val="tx1"/>
                </a:solidFill>
                <a:sym typeface="+mn-lt"/>
              </a:rPr>
              <a:pPr/>
              <a:t>Iluminación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3" name="22 Rectángulo"/>
          <p:cNvSpPr/>
          <p:nvPr>
            <p:custDataLst>
              <p:tags r:id="rId33"/>
            </p:custDataLst>
          </p:nvPr>
        </p:nvSpPr>
        <p:spPr bwMode="gray">
          <a:xfrm>
            <a:off x="1981200" y="2073275"/>
            <a:ext cx="196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B4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1B6C35-BAFA-4BE2-802B-A88E734E832C}" type="datetime'''5''''''''''''''''''''''''''''''''''''''''''''''%'''''''''''">
              <a:rPr lang="en-US" altLang="en-US" sz="1000">
                <a:solidFill>
                  <a:schemeClr val="bg1"/>
                </a:solidFill>
                <a:sym typeface="+mn-lt"/>
              </a:rPr>
              <a:pPr/>
              <a:t>5%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0" name="28 Rectángulo"/>
          <p:cNvSpPr/>
          <p:nvPr>
            <p:custDataLst>
              <p:tags r:id="rId34"/>
            </p:custDataLst>
          </p:nvPr>
        </p:nvSpPr>
        <p:spPr bwMode="auto">
          <a:xfrm>
            <a:off x="514350" y="2352675"/>
            <a:ext cx="95091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D40D37D-6B8D-41BA-9355-83E3A2AB746B}" type="datetime'E''lec''t''r''''''''''''''''''o''''d''om''''''éstic''''os'">
              <a:rPr lang="en-US" altLang="en-US" sz="1000">
                <a:solidFill>
                  <a:schemeClr val="tx1"/>
                </a:solidFill>
                <a:sym typeface="+mn-lt"/>
              </a:rPr>
              <a:pPr/>
              <a:t>Electrodomésticos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23 Rectángulo"/>
          <p:cNvSpPr/>
          <p:nvPr>
            <p:custDataLst>
              <p:tags r:id="rId35"/>
            </p:custDataLst>
          </p:nvPr>
        </p:nvSpPr>
        <p:spPr bwMode="gray">
          <a:xfrm>
            <a:off x="1527175" y="2462213"/>
            <a:ext cx="2619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AA5486-184D-414E-B699-A4E7FC7FA162}" type="datetime'''''''''''''''''2''5%'''''''''''''''''''''''''''''''''''''">
              <a:rPr lang="en-US" altLang="en-US" sz="1000">
                <a:solidFill>
                  <a:schemeClr val="bg1"/>
                </a:solidFill>
                <a:sym typeface="+mn-lt"/>
              </a:rPr>
              <a:pPr/>
              <a:t>25%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8" name="27 Rectángulo"/>
          <p:cNvSpPr/>
          <p:nvPr>
            <p:custDataLst>
              <p:tags r:id="rId36"/>
            </p:custDataLst>
          </p:nvPr>
        </p:nvSpPr>
        <p:spPr bwMode="auto">
          <a:xfrm>
            <a:off x="2295525" y="3575050"/>
            <a:ext cx="6175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BA1E15A-F6CB-4F5D-8318-DDBE59BC3632}" type="datetime'''''C''a''''l''''''e''fa''''cc''''i''''''''ó''n'' '''">
              <a:rPr lang="en-US" altLang="en-US" sz="1000">
                <a:solidFill>
                  <a:schemeClr val="tx1"/>
                </a:solidFill>
                <a:sym typeface="+mn-lt"/>
              </a:rPr>
              <a:pPr/>
              <a:t>Calefacción 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26 Rectángulo"/>
          <p:cNvSpPr/>
          <p:nvPr>
            <p:custDataLst>
              <p:tags r:id="rId37"/>
            </p:custDataLst>
          </p:nvPr>
        </p:nvSpPr>
        <p:spPr bwMode="auto">
          <a:xfrm>
            <a:off x="2030413" y="1798638"/>
            <a:ext cx="6873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88720C2-E75F-42EF-8C31-52D30A20B341}" type="datetime'''Re''''''''''f''''''''''''''''''''rig''''''eración'">
              <a:rPr lang="en-US" altLang="en-US" sz="1000">
                <a:solidFill>
                  <a:schemeClr val="tx1"/>
                </a:solidFill>
                <a:sym typeface="+mn-lt"/>
              </a:rPr>
              <a:pPr/>
              <a:t>Refrigeración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75" name="6 Objeto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568938817"/>
              </p:ext>
            </p:extLst>
          </p:nvPr>
        </p:nvGraphicFramePr>
        <p:xfrm>
          <a:off x="1333500" y="4229099"/>
          <a:ext cx="1781257" cy="178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13" name="Chart" r:id="rId68" imgW="1781257" imgH="1781190" progId="MSGraph.Chart.8">
                  <p:embed followColorScheme="full"/>
                </p:oleObj>
              </mc:Choice>
              <mc:Fallback>
                <p:oleObj name="Chart" r:id="rId68" imgW="1781257" imgH="17811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4229099"/>
                        <a:ext cx="1781257" cy="178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Connector 76"/>
          <p:cNvCxnSpPr/>
          <p:nvPr>
            <p:custDataLst>
              <p:tags r:id="rId39"/>
            </p:custDataLst>
          </p:nvPr>
        </p:nvCxnSpPr>
        <p:spPr bwMode="gray">
          <a:xfrm flipH="1" flipV="1">
            <a:off x="2114550" y="4351338"/>
            <a:ext cx="109538" cy="768350"/>
          </a:xfrm>
          <a:prstGeom prst="line">
            <a:avLst/>
          </a:prstGeom>
          <a:ln w="9525">
            <a:solidFill>
              <a:srgbClr val="C5D4A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40"/>
            </p:custDataLst>
          </p:nvPr>
        </p:nvCxnSpPr>
        <p:spPr bwMode="gray">
          <a:xfrm flipH="1" flipV="1">
            <a:off x="2219325" y="4343400"/>
            <a:ext cx="4763" cy="776288"/>
          </a:xfrm>
          <a:prstGeom prst="line">
            <a:avLst/>
          </a:prstGeom>
          <a:ln w="9525">
            <a:solidFill>
              <a:srgbClr val="C5D4A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7 Rectángulo"/>
          <p:cNvSpPr/>
          <p:nvPr>
            <p:custDataLst>
              <p:tags r:id="rId41"/>
            </p:custDataLst>
          </p:nvPr>
        </p:nvSpPr>
        <p:spPr bwMode="auto">
          <a:xfrm>
            <a:off x="1260475" y="4168775"/>
            <a:ext cx="90011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0518907-9BB0-484B-B379-31863EE4D318}" type="datetime'''So''''la''r ''''f''o''''''''''''tov''o''''lt''''''áic''a'">
              <a:rPr lang="en-US" altLang="en-US" sz="1000">
                <a:solidFill>
                  <a:schemeClr val="tx1"/>
                </a:solidFill>
                <a:sym typeface="+mn-lt"/>
              </a:rPr>
              <a:pPr/>
              <a:t>Solar fotovoltáica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5" name="2 Marcador de texto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971675" y="4392613"/>
            <a:ext cx="196850" cy="152400"/>
          </a:xfrm>
          <a:prstGeom prst="rect">
            <a:avLst/>
          </a:prstGeom>
          <a:solidFill>
            <a:srgbClr val="A4CC89"/>
          </a:solidFill>
          <a:extLst/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45E23A-95F3-4F26-9B83-776AEFFDF36F}" type="datetime'''''''''''''''''''''''''3''''''''''''''''%'''''''''''''">
              <a:rPr lang="en-US" altLang="en-US" sz="1000">
                <a:sym typeface="+mn-lt"/>
              </a:rPr>
              <a:pPr/>
              <a:t>3%</a:t>
            </a:fld>
            <a:endParaRPr lang="en-US" sz="1000" dirty="0">
              <a:sym typeface="+mn-lt"/>
            </a:endParaRPr>
          </a:p>
        </p:txBody>
      </p:sp>
      <p:sp>
        <p:nvSpPr>
          <p:cNvPr id="116" name="8 Rectángulo"/>
          <p:cNvSpPr/>
          <p:nvPr>
            <p:custDataLst>
              <p:tags r:id="rId43"/>
            </p:custDataLst>
          </p:nvPr>
        </p:nvSpPr>
        <p:spPr bwMode="auto">
          <a:xfrm>
            <a:off x="1123950" y="4405313"/>
            <a:ext cx="5175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EE5C110-8AF9-4251-BD10-3D6F7BCFAA31}" type="datetime'''H''''''i''''dr''''áu''''''l''ic''''''''''''''''''''a'">
              <a:rPr lang="en-US" altLang="en-US" sz="1000">
                <a:solidFill>
                  <a:schemeClr val="tx1"/>
                </a:solidFill>
                <a:sym typeface="+mn-lt"/>
              </a:rPr>
              <a:pPr/>
              <a:t>Hidráulica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7" name="2 Marcador de texto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1644650" y="4600575"/>
            <a:ext cx="2619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F99F97-E766-4BAB-AF94-E1D42487BD16}" type="datetime'''1''''''''''''4''''''''''''''''''''''%'''''">
              <a:rPr lang="en-US" altLang="en-US" sz="1000">
                <a:sym typeface="+mn-lt"/>
              </a:rPr>
              <a:pPr/>
              <a:t>14%</a:t>
            </a:fld>
            <a:endParaRPr lang="en-US" sz="1000" dirty="0">
              <a:sym typeface="+mn-lt"/>
            </a:endParaRPr>
          </a:p>
        </p:txBody>
      </p:sp>
      <p:sp>
        <p:nvSpPr>
          <p:cNvPr id="104" name="9 Rectángulo"/>
          <p:cNvSpPr/>
          <p:nvPr>
            <p:custDataLst>
              <p:tags r:id="rId45"/>
            </p:custDataLst>
          </p:nvPr>
        </p:nvSpPr>
        <p:spPr bwMode="auto">
          <a:xfrm>
            <a:off x="1125538" y="5319713"/>
            <a:ext cx="3000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5A562DC-060D-43C1-B20D-686635F17166}" type="datetime'''E''ó''l''''''i''''''''''''''''''''''c''''''''''a'''''''''">
              <a:rPr lang="en-US" altLang="en-US" sz="1000">
                <a:solidFill>
                  <a:schemeClr val="tx1"/>
                </a:solidFill>
                <a:sym typeface="+mn-lt"/>
              </a:rPr>
              <a:pPr/>
              <a:t>Eólica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5" name="10 Rectángulo"/>
          <p:cNvSpPr/>
          <p:nvPr>
            <p:custDataLst>
              <p:tags r:id="rId46"/>
            </p:custDataLst>
          </p:nvPr>
        </p:nvSpPr>
        <p:spPr bwMode="gray">
          <a:xfrm>
            <a:off x="1492250" y="5238750"/>
            <a:ext cx="2619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7C68F67-5E00-4DA6-8F44-CB454D3A1C53}" type="datetime'''''''''''''''''1''''''''''''''''''''''''''9''%'''''''''''''''">
              <a:rPr lang="en-US" altLang="en-US" sz="1000">
                <a:solidFill>
                  <a:schemeClr val="bg1"/>
                </a:solidFill>
                <a:sym typeface="+mn-lt"/>
              </a:rPr>
              <a:pPr/>
              <a:t>19%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8" name="16 Rectángulo"/>
          <p:cNvSpPr/>
          <p:nvPr>
            <p:custDataLst>
              <p:tags r:id="rId47"/>
            </p:custDataLst>
          </p:nvPr>
        </p:nvSpPr>
        <p:spPr bwMode="auto">
          <a:xfrm>
            <a:off x="3014663" y="5348288"/>
            <a:ext cx="3730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18593B8-256F-4CAB-AE32-CE7C1D28D905}" type="datetime'''''''''''''''''''C''''''''''''''''ar''''''''''''''bó''n'''">
              <a:rPr lang="en-US" altLang="en-US" sz="1000">
                <a:solidFill>
                  <a:schemeClr val="tx1"/>
                </a:solidFill>
                <a:sym typeface="+mn-lt"/>
              </a:rPr>
              <a:pPr/>
              <a:t>Carbón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1" name="17 Rectángulo"/>
          <p:cNvSpPr/>
          <p:nvPr>
            <p:custDataLst>
              <p:tags r:id="rId48"/>
            </p:custDataLst>
          </p:nvPr>
        </p:nvSpPr>
        <p:spPr bwMode="gray">
          <a:xfrm>
            <a:off x="2689225" y="5259388"/>
            <a:ext cx="2619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001817A-4F96-43B5-9DC0-764DE42FFDC3}" type="datetime'''1''''''''''''''''''''''''''''4''''''''''''''''''''''''%'">
              <a:rPr lang="en-US" altLang="en-US" sz="1000">
                <a:solidFill>
                  <a:schemeClr val="bg1"/>
                </a:solidFill>
                <a:sym typeface="+mn-lt"/>
              </a:rPr>
              <a:pPr/>
              <a:t>14%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2" name="18 Rectángulo"/>
          <p:cNvSpPr/>
          <p:nvPr>
            <p:custDataLst>
              <p:tags r:id="rId49"/>
            </p:custDataLst>
          </p:nvPr>
        </p:nvSpPr>
        <p:spPr bwMode="auto">
          <a:xfrm>
            <a:off x="2760663" y="4364038"/>
            <a:ext cx="4000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EEDD7D-A048-43ED-83F9-778ACB08D1B9}" type="datetime'''N''u''''''''''''''c''''''''''l''''''''e''a''''''r'''">
              <a:rPr lang="en-US" altLang="en-US" sz="1000">
                <a:solidFill>
                  <a:schemeClr val="tx1"/>
                </a:solidFill>
                <a:sym typeface="+mn-lt"/>
              </a:rPr>
              <a:pPr/>
              <a:t>Nuclear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3" name="19 Rectángulo"/>
          <p:cNvSpPr/>
          <p:nvPr>
            <p:custDataLst>
              <p:tags r:id="rId50"/>
            </p:custDataLst>
          </p:nvPr>
        </p:nvSpPr>
        <p:spPr bwMode="gray">
          <a:xfrm>
            <a:off x="2514600" y="4570413"/>
            <a:ext cx="2619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A8E1D9-A03D-4E10-A054-B10040EEACB1}" type="datetime'''''''''''''''''''''''''''''''''''''22''''%'''''''''''">
              <a:rPr lang="en-US" altLang="en-US" sz="1000">
                <a:solidFill>
                  <a:schemeClr val="bg1"/>
                </a:solidFill>
                <a:sym typeface="+mn-lt"/>
              </a:rPr>
              <a:pPr/>
              <a:t>22%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6" name="11 Rectángulo"/>
          <p:cNvSpPr/>
          <p:nvPr>
            <p:custDataLst>
              <p:tags r:id="rId51"/>
            </p:custDataLst>
          </p:nvPr>
        </p:nvSpPr>
        <p:spPr bwMode="auto">
          <a:xfrm>
            <a:off x="1301750" y="5776913"/>
            <a:ext cx="4587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9540F4B-0787-4962-ADD7-8EFA6C699C60}" type="datetime'''''''''''''''''R''''es''id''''''''u''''''''o''''s'''">
              <a:rPr lang="en-US" altLang="en-US" sz="1000">
                <a:solidFill>
                  <a:schemeClr val="tx1"/>
                </a:solidFill>
                <a:sym typeface="+mn-lt"/>
              </a:rPr>
              <a:pPr/>
              <a:t>Residuos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7" name="12 Rectángulo"/>
          <p:cNvSpPr/>
          <p:nvPr>
            <p:custDataLst>
              <p:tags r:id="rId52"/>
            </p:custDataLst>
          </p:nvPr>
        </p:nvSpPr>
        <p:spPr bwMode="gray">
          <a:xfrm>
            <a:off x="1757363" y="5586413"/>
            <a:ext cx="196850" cy="152400"/>
          </a:xfrm>
          <a:prstGeom prst="rect">
            <a:avLst/>
          </a:prstGeom>
          <a:solidFill>
            <a:srgbClr val="6F8D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5B30515-D3D0-4A2D-BBCE-5AEB652919FB}" type="datetime'''''''''''''''''''''''1''''''''''''''''''''%'''''">
              <a:rPr lang="en-US" altLang="en-US" sz="1000">
                <a:solidFill>
                  <a:schemeClr val="bg1"/>
                </a:solidFill>
                <a:sym typeface="+mn-lt"/>
              </a:rPr>
              <a:pPr/>
              <a:t>1%</a:t>
            </a:fld>
            <a:endParaRPr lang="en-US" sz="1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8" name="13 Rectángulo"/>
          <p:cNvSpPr/>
          <p:nvPr>
            <p:custDataLst>
              <p:tags r:id="rId53"/>
            </p:custDataLst>
          </p:nvPr>
        </p:nvSpPr>
        <p:spPr bwMode="auto">
          <a:xfrm>
            <a:off x="1385888" y="5929313"/>
            <a:ext cx="70961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EA966FF-6CF4-4B5F-B134-B79F4573F839}" type="datetime'''''''''''Co''g''en''''''''''e''rac''''''''i''ó''''''''''n'''">
              <a:rPr lang="en-US" altLang="en-US" sz="1000">
                <a:solidFill>
                  <a:schemeClr val="tx1"/>
                </a:solidFill>
                <a:sym typeface="+mn-lt"/>
              </a:rPr>
              <a:pPr/>
              <a:t>Cogeneración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2" name="14 Rectángulo"/>
          <p:cNvSpPr/>
          <p:nvPr>
            <p:custDataLst>
              <p:tags r:id="rId54"/>
            </p:custDataLst>
          </p:nvPr>
        </p:nvSpPr>
        <p:spPr bwMode="gray">
          <a:xfrm>
            <a:off x="1943100" y="5684838"/>
            <a:ext cx="2619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AA73DF1-FEAD-4EC9-B83E-0F179EF23042}" type="datetime'''''''''''1''''''''''0''''''%'''''''''''''''''''''''''''''''">
              <a:rPr lang="en-US" altLang="en-US" sz="1000">
                <a:solidFill>
                  <a:schemeClr val="tx1"/>
                </a:solidFill>
                <a:sym typeface="+mn-lt"/>
              </a:rPr>
              <a:pPr/>
              <a:t>10%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8" name="15 Rectángulo"/>
          <p:cNvSpPr/>
          <p:nvPr>
            <p:custDataLst>
              <p:tags r:id="rId55"/>
            </p:custDataLst>
          </p:nvPr>
        </p:nvSpPr>
        <p:spPr bwMode="auto">
          <a:xfrm>
            <a:off x="2524125" y="5862638"/>
            <a:ext cx="866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0E7926B-45D7-46B4-9863-CD4819D018CC}" type="datetime'''''''C''''''i''''''cl''o'''' ''C''o''''m''b''in''''a''d''o'''">
              <a:rPr lang="en-US" altLang="en-US" sz="1000">
                <a:solidFill>
                  <a:schemeClr val="tx1"/>
                </a:solidFill>
                <a:sym typeface="+mn-lt"/>
              </a:rPr>
              <a:pPr/>
              <a:t>Ciclo Combinado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2 Marcador de texto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2363788" y="5630863"/>
            <a:ext cx="2619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2F43B9-ACBA-4495-A0C4-831F117B758D}" type="datetime'''''''''1''''''''''''''''''''''''''''''0''''%'''">
              <a:rPr lang="en-US" altLang="en-US" sz="1000">
                <a:sym typeface="+mn-lt"/>
              </a:rPr>
              <a:pPr/>
              <a:t>10%</a:t>
            </a:fld>
            <a:endParaRPr lang="en-US" sz="1000" dirty="0">
              <a:sym typeface="+mn-lt"/>
            </a:endParaRPr>
          </a:p>
        </p:txBody>
      </p:sp>
      <p:sp>
        <p:nvSpPr>
          <p:cNvPr id="113" name="7 Rectángulo"/>
          <p:cNvSpPr/>
          <p:nvPr>
            <p:custDataLst>
              <p:tags r:id="rId57"/>
            </p:custDataLst>
          </p:nvPr>
        </p:nvSpPr>
        <p:spPr bwMode="auto">
          <a:xfrm>
            <a:off x="2211388" y="4160838"/>
            <a:ext cx="6826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D341B6F-AFAE-4AA0-B23D-4979FFD8AD1B}" type="datetime'''''''''S''''o''la''''''''''''''r t''''é''''r''''mic''''''a'''">
              <a:rPr lang="en-US" altLang="en-US" sz="1000">
                <a:solidFill>
                  <a:schemeClr val="tx1"/>
                </a:solidFill>
                <a:sym typeface="+mn-lt"/>
              </a:rPr>
              <a:pPr/>
              <a:t>Solar térmica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8" name="2 Marcador de texto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2092325" y="4545013"/>
            <a:ext cx="196850" cy="152400"/>
          </a:xfrm>
          <a:prstGeom prst="rect">
            <a:avLst/>
          </a:prstGeom>
          <a:solidFill>
            <a:srgbClr val="C5D4A3"/>
          </a:solidFill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DA82EA-E7A6-4468-994C-F45BF62B13C3}" type="datetime'''''''''''''2''''''''''''''%'''''''''''''''''''''''''">
              <a:rPr lang="en-US" altLang="en-US" sz="1000">
                <a:sym typeface="+mn-lt"/>
              </a:rPr>
              <a:pPr/>
              <a:t>2%</a:t>
            </a:fld>
            <a:endParaRPr lang="en-US" sz="1000" dirty="0">
              <a:sym typeface="+mn-lt"/>
            </a:endParaRPr>
          </a:p>
        </p:txBody>
      </p:sp>
      <p:sp>
        <p:nvSpPr>
          <p:cNvPr id="120" name="Rectangle 122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1211898" y="1689915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IDAE y elaboración propia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pic>
        <p:nvPicPr>
          <p:cNvPr id="121" name="Picture 120" descr="C:\Users\ntrivinoca001\Desktop\3. Energía y Sociedad - Seguimiento sector energético - Esther Martínez\15. Manual de la Energía\Imagenes\EE\Capture.PNG"/>
          <p:cNvPicPr/>
          <p:nvPr/>
        </p:nvPicPr>
        <p:blipFill>
          <a:blip r:embed="rId70"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backgroundRemoval t="9882" b="91529" l="99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18" y="2653277"/>
            <a:ext cx="4098032" cy="2396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5076056" y="4697413"/>
            <a:ext cx="3701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33208" y="4697413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2015</a:t>
            </a:r>
            <a:endParaRPr lang="en-US" sz="7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430295" y="4697270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2020</a:t>
            </a:r>
            <a:endParaRPr lang="en-US" sz="7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813488" y="4244363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777488" y="3903173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10</a:t>
            </a:r>
            <a:endParaRPr lang="en-US" sz="7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701343" y="5014627"/>
            <a:ext cx="618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Efficiency</a:t>
            </a:r>
            <a:endParaRPr lang="en-US" sz="7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247120" y="5012081"/>
            <a:ext cx="618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Renewables</a:t>
            </a:r>
            <a:endParaRPr lang="en-US" sz="7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876466" y="5012081"/>
            <a:ext cx="730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Fuel Switching</a:t>
            </a:r>
            <a:endParaRPr lang="en-US" sz="7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599509" y="5016963"/>
            <a:ext cx="618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Nuclear</a:t>
            </a:r>
            <a:endParaRPr lang="en-US" sz="7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087881" y="5021845"/>
            <a:ext cx="618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CCS</a:t>
            </a:r>
            <a:endParaRPr lang="en-US" sz="7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408595" y="5026923"/>
            <a:ext cx="21947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RTS (Emissions under current Paris pledges)</a:t>
            </a:r>
            <a:endParaRPr lang="en-US" sz="600" dirty="0"/>
          </a:p>
        </p:txBody>
      </p:sp>
      <p:sp>
        <p:nvSpPr>
          <p:cNvPr id="8" name="Oval 7"/>
          <p:cNvSpPr/>
          <p:nvPr/>
        </p:nvSpPr>
        <p:spPr bwMode="ltGray">
          <a:xfrm>
            <a:off x="4689464" y="5074759"/>
            <a:ext cx="72000" cy="72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Oval 130"/>
          <p:cNvSpPr/>
          <p:nvPr/>
        </p:nvSpPr>
        <p:spPr bwMode="ltGray">
          <a:xfrm>
            <a:off x="5231663" y="5080071"/>
            <a:ext cx="72000" cy="72000"/>
          </a:xfrm>
          <a:prstGeom prst="ellipse">
            <a:avLst/>
          </a:prstGeom>
          <a:solidFill>
            <a:srgbClr val="A2D683"/>
          </a:solidFill>
          <a:ln w="3175">
            <a:solidFill>
              <a:srgbClr val="ADDB91"/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2" name="Oval 151"/>
          <p:cNvSpPr/>
          <p:nvPr/>
        </p:nvSpPr>
        <p:spPr bwMode="ltGray">
          <a:xfrm>
            <a:off x="5859897" y="5081347"/>
            <a:ext cx="72000" cy="72000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" name="Oval 153"/>
          <p:cNvSpPr/>
          <p:nvPr/>
        </p:nvSpPr>
        <p:spPr bwMode="ltGray">
          <a:xfrm>
            <a:off x="6587068" y="5079954"/>
            <a:ext cx="72000" cy="72000"/>
          </a:xfrm>
          <a:prstGeom prst="ellips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5" name="Oval 154"/>
          <p:cNvSpPr/>
          <p:nvPr/>
        </p:nvSpPr>
        <p:spPr bwMode="ltGray">
          <a:xfrm>
            <a:off x="7071316" y="5087070"/>
            <a:ext cx="72000" cy="72000"/>
          </a:xfrm>
          <a:prstGeom prst="ellipse">
            <a:avLst/>
          </a:prstGeom>
          <a:solidFill>
            <a:srgbClr val="00567C"/>
          </a:solidFill>
          <a:ln w="3175">
            <a:solidFill>
              <a:srgbClr val="00567C"/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7" name="Oval 156"/>
          <p:cNvSpPr/>
          <p:nvPr/>
        </p:nvSpPr>
        <p:spPr bwMode="ltGray">
          <a:xfrm>
            <a:off x="7408595" y="5081064"/>
            <a:ext cx="72000" cy="720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777488" y="3613650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2</a:t>
            </a:r>
            <a:r>
              <a:rPr lang="en-US" sz="700" dirty="0" smtClean="0"/>
              <a:t>0</a:t>
            </a:r>
            <a:endParaRPr lang="en-US" sz="7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771574" y="3265718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30</a:t>
            </a:r>
            <a:endParaRPr lang="en-US" sz="700" dirty="0"/>
          </a:p>
        </p:txBody>
      </p:sp>
      <p:sp>
        <p:nvSpPr>
          <p:cNvPr id="166" name="TextBox 165"/>
          <p:cNvSpPr txBox="1"/>
          <p:nvPr/>
        </p:nvSpPr>
        <p:spPr>
          <a:xfrm>
            <a:off x="4771574" y="290357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40</a:t>
            </a:r>
            <a:endParaRPr lang="en-US" sz="7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771574" y="255750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50</a:t>
            </a:r>
            <a:endParaRPr lang="en-US" sz="700" dirty="0"/>
          </a:p>
        </p:txBody>
      </p:sp>
      <p:sp>
        <p:nvSpPr>
          <p:cNvPr id="168" name="TextBox 167"/>
          <p:cNvSpPr txBox="1"/>
          <p:nvPr/>
        </p:nvSpPr>
        <p:spPr>
          <a:xfrm>
            <a:off x="4736766" y="4595358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- 10</a:t>
            </a:r>
            <a:endParaRPr lang="en-US" sz="700" dirty="0"/>
          </a:p>
        </p:txBody>
      </p:sp>
      <p:sp>
        <p:nvSpPr>
          <p:cNvPr id="169" name="TextBox 168"/>
          <p:cNvSpPr txBox="1"/>
          <p:nvPr/>
        </p:nvSpPr>
        <p:spPr>
          <a:xfrm>
            <a:off x="5821328" y="4704239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2025</a:t>
            </a:r>
            <a:endParaRPr lang="en-US" sz="7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212361" y="470961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2030</a:t>
            </a:r>
            <a:endParaRPr lang="en-US" sz="7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603394" y="470289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2035</a:t>
            </a:r>
            <a:endParaRPr lang="en-US" sz="7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994427" y="4702749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2040</a:t>
            </a:r>
            <a:endParaRPr lang="en-US" sz="700" dirty="0"/>
          </a:p>
        </p:txBody>
      </p:sp>
      <p:sp>
        <p:nvSpPr>
          <p:cNvPr id="173" name="TextBox 172"/>
          <p:cNvSpPr txBox="1"/>
          <p:nvPr/>
        </p:nvSpPr>
        <p:spPr>
          <a:xfrm>
            <a:off x="7385460" y="4709718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2045</a:t>
            </a:r>
            <a:endParaRPr lang="en-US" sz="7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776493" y="471292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2050</a:t>
            </a:r>
            <a:endParaRPr lang="en-US" sz="700" dirty="0"/>
          </a:p>
        </p:txBody>
      </p:sp>
      <p:sp>
        <p:nvSpPr>
          <p:cNvPr id="175" name="TextBox 174"/>
          <p:cNvSpPr txBox="1"/>
          <p:nvPr/>
        </p:nvSpPr>
        <p:spPr>
          <a:xfrm>
            <a:off x="8167526" y="471017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2055</a:t>
            </a:r>
            <a:endParaRPr lang="en-US" sz="7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558560" y="472210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2060</a:t>
            </a:r>
            <a:endParaRPr lang="en-US" sz="700" dirty="0"/>
          </a:p>
        </p:txBody>
      </p:sp>
      <p:sp>
        <p:nvSpPr>
          <p:cNvPr id="184" name="TextBox 183"/>
          <p:cNvSpPr txBox="1"/>
          <p:nvPr/>
        </p:nvSpPr>
        <p:spPr>
          <a:xfrm rot="16200000">
            <a:off x="4417261" y="3536517"/>
            <a:ext cx="618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GtC</a:t>
            </a:r>
            <a:r>
              <a:rPr lang="en-US" sz="700" dirty="0" smtClean="0"/>
              <a:t> O2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144338" y="980728"/>
            <a:ext cx="8820150" cy="107157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567C"/>
                </a:solidFill>
              </a:rPr>
              <a:t>2. Regulación de la Eficiencia Energética</a:t>
            </a:r>
            <a:endParaRPr lang="en-US" sz="2800" dirty="0" smtClean="0">
              <a:solidFill>
                <a:srgbClr val="00567C"/>
              </a:solidFill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449958"/>
            <a:ext cx="8501122" cy="364333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5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28529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12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rgbClr val="404040"/>
                </a:solidFill>
                <a:latin typeface="+mj-lt"/>
              </a:rPr>
              <a:t>Existen una gran variedad de instrumentos para solucionar los fallos de mercado y mitigar el efecto de las barreras para el desarrollo de la eficiencia energética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17" name="9 Conector recto"/>
          <p:cNvCxnSpPr/>
          <p:nvPr>
            <p:custDataLst>
              <p:tags r:id="rId3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>
            <p:custDataLst>
              <p:tags r:id="rId4"/>
            </p:custDataLst>
          </p:nvPr>
        </p:nvSpPr>
        <p:spPr>
          <a:xfrm>
            <a:off x="6804248" y="44624"/>
            <a:ext cx="23397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Regulación de la EE</a:t>
            </a: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250 Conector recto"/>
          <p:cNvCxnSpPr/>
          <p:nvPr>
            <p:custDataLst>
              <p:tags r:id="rId1"/>
            </p:custDataLst>
          </p:nvPr>
        </p:nvCxnSpPr>
        <p:spPr>
          <a:xfrm>
            <a:off x="4684520" y="1700808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3"/>
            </p:custDataLst>
          </p:nvPr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4"/>
            </p:custDataLst>
          </p:nvPr>
        </p:nvSpPr>
        <p:spPr>
          <a:xfrm>
            <a:off x="144016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Existen una gran variedad de instrumentos para solucionar los fallos de mercado y mitigar el efecto de las barreras para el desarrollo de la eficiencia energética</a:t>
            </a:r>
          </a:p>
        </p:txBody>
      </p:sp>
      <p:cxnSp>
        <p:nvCxnSpPr>
          <p:cNvPr id="99" name="98 Conector recto"/>
          <p:cNvCxnSpPr/>
          <p:nvPr>
            <p:custDataLst>
              <p:tags r:id="rId5"/>
            </p:custDataLst>
          </p:nvPr>
        </p:nvCxnSpPr>
        <p:spPr>
          <a:xfrm>
            <a:off x="323528" y="6361709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6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3" name="152 Rectángulo"/>
          <p:cNvSpPr/>
          <p:nvPr>
            <p:custDataLst>
              <p:tags r:id="rId7"/>
            </p:custDataLst>
          </p:nvPr>
        </p:nvSpPr>
        <p:spPr>
          <a:xfrm>
            <a:off x="235244" y="5987778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+mj-lt"/>
              </a:rPr>
              <a:t>Principales barreras o fallos de mercado que impiden en desarrollo de la eficiencia energética…</a:t>
            </a: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  <a:p>
            <a:endParaRPr lang="es-ES" sz="10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3" name="242 Conector recto"/>
          <p:cNvCxnSpPr/>
          <p:nvPr>
            <p:custDataLst>
              <p:tags r:id="rId8"/>
            </p:custDataLst>
          </p:nvPr>
        </p:nvCxnSpPr>
        <p:spPr>
          <a:xfrm flipV="1">
            <a:off x="4684072" y="6363296"/>
            <a:ext cx="41364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245 Rectángulo"/>
          <p:cNvSpPr/>
          <p:nvPr>
            <p:custDataLst>
              <p:tags r:id="rId9"/>
            </p:custDataLst>
          </p:nvPr>
        </p:nvSpPr>
        <p:spPr>
          <a:xfrm>
            <a:off x="4669408" y="5987396"/>
            <a:ext cx="4150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+mj-lt"/>
              </a:rPr>
              <a:t>…y principales instrumentos con los que cuentan las políticas públicas para corregirlos</a:t>
            </a:r>
          </a:p>
          <a:p>
            <a:endParaRPr lang="es-ES" sz="1000" dirty="0" smtClean="0">
              <a:latin typeface="+mj-lt"/>
            </a:endParaRPr>
          </a:p>
        </p:txBody>
      </p:sp>
      <p:sp>
        <p:nvSpPr>
          <p:cNvPr id="247" name="Rectangle 122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478388" y="6363440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propia]</a:t>
            </a:r>
          </a:p>
        </p:txBody>
      </p:sp>
      <p:cxnSp>
        <p:nvCxnSpPr>
          <p:cNvPr id="249" name="248 Conector recto"/>
          <p:cNvCxnSpPr/>
          <p:nvPr>
            <p:custDataLst>
              <p:tags r:id="rId11"/>
            </p:custDataLst>
          </p:nvPr>
        </p:nvCxnSpPr>
        <p:spPr>
          <a:xfrm>
            <a:off x="325807" y="1696045"/>
            <a:ext cx="41740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22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187624" y="634859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elaboración propia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59" name="58 Rectángulo"/>
          <p:cNvSpPr/>
          <p:nvPr/>
        </p:nvSpPr>
        <p:spPr bwMode="ltGray">
          <a:xfrm>
            <a:off x="323850" y="1916832"/>
            <a:ext cx="719758" cy="576000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404040"/>
                </a:solidFill>
                <a:latin typeface="+mj-lt"/>
              </a:rPr>
              <a:t>1</a:t>
            </a:r>
          </a:p>
        </p:txBody>
      </p:sp>
      <p:sp>
        <p:nvSpPr>
          <p:cNvPr id="60" name="59 Rectángulo"/>
          <p:cNvSpPr/>
          <p:nvPr/>
        </p:nvSpPr>
        <p:spPr bwMode="ltGray">
          <a:xfrm>
            <a:off x="323850" y="2579306"/>
            <a:ext cx="719758" cy="576000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404040"/>
                </a:solidFill>
                <a:latin typeface="+mj-lt"/>
              </a:rPr>
              <a:t>2</a:t>
            </a:r>
          </a:p>
        </p:txBody>
      </p:sp>
      <p:sp>
        <p:nvSpPr>
          <p:cNvPr id="61" name="60 Rectángulo"/>
          <p:cNvSpPr/>
          <p:nvPr/>
        </p:nvSpPr>
        <p:spPr bwMode="ltGray">
          <a:xfrm>
            <a:off x="323850" y="3241780"/>
            <a:ext cx="719758" cy="576000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404040"/>
                </a:solidFill>
                <a:latin typeface="+mj-lt"/>
              </a:rPr>
              <a:t>3</a:t>
            </a:r>
          </a:p>
        </p:txBody>
      </p:sp>
      <p:sp>
        <p:nvSpPr>
          <p:cNvPr id="62" name="61 Rectángulo"/>
          <p:cNvSpPr/>
          <p:nvPr/>
        </p:nvSpPr>
        <p:spPr bwMode="ltGray">
          <a:xfrm>
            <a:off x="323850" y="3904254"/>
            <a:ext cx="719758" cy="576000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404040"/>
                </a:solidFill>
                <a:latin typeface="+mj-lt"/>
              </a:rPr>
              <a:t>4</a:t>
            </a:r>
          </a:p>
        </p:txBody>
      </p:sp>
      <p:sp>
        <p:nvSpPr>
          <p:cNvPr id="63" name="62 Rectángulo"/>
          <p:cNvSpPr/>
          <p:nvPr/>
        </p:nvSpPr>
        <p:spPr bwMode="ltGray">
          <a:xfrm>
            <a:off x="323850" y="4566728"/>
            <a:ext cx="719758" cy="576000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404040"/>
                </a:solidFill>
                <a:latin typeface="+mj-lt"/>
              </a:rPr>
              <a:t>5</a:t>
            </a:r>
          </a:p>
        </p:txBody>
      </p:sp>
      <p:sp>
        <p:nvSpPr>
          <p:cNvPr id="64" name="63 Rectángulo"/>
          <p:cNvSpPr/>
          <p:nvPr/>
        </p:nvSpPr>
        <p:spPr bwMode="ltGray">
          <a:xfrm>
            <a:off x="323850" y="5229200"/>
            <a:ext cx="719758" cy="576000"/>
          </a:xfrm>
          <a:prstGeom prst="rect">
            <a:avLst/>
          </a:prstGeom>
          <a:solidFill>
            <a:srgbClr val="A2D6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404040"/>
                </a:solidFill>
                <a:latin typeface="+mj-lt"/>
              </a:rPr>
              <a:t>6</a:t>
            </a:r>
          </a:p>
        </p:txBody>
      </p:sp>
      <p:sp>
        <p:nvSpPr>
          <p:cNvPr id="65" name="64 Rectángulo"/>
          <p:cNvSpPr/>
          <p:nvPr/>
        </p:nvSpPr>
        <p:spPr bwMode="ltGray">
          <a:xfrm>
            <a:off x="1187624" y="1916832"/>
            <a:ext cx="3312368" cy="576000"/>
          </a:xfrm>
          <a:prstGeom prst="rect">
            <a:avLst/>
          </a:prstGeom>
          <a:solidFill>
            <a:schemeClr val="bg1"/>
          </a:solidFill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tx1"/>
                </a:solidFill>
                <a:latin typeface="+mj-lt"/>
              </a:rPr>
              <a:t>Unos niveles de precios energéticos reducidos o que no incluyen todos los costes</a:t>
            </a:r>
          </a:p>
        </p:txBody>
      </p:sp>
      <p:sp>
        <p:nvSpPr>
          <p:cNvPr id="66" name="65 Rectángulo"/>
          <p:cNvSpPr/>
          <p:nvPr/>
        </p:nvSpPr>
        <p:spPr bwMode="ltGray">
          <a:xfrm>
            <a:off x="1187624" y="2579306"/>
            <a:ext cx="3312368" cy="576000"/>
          </a:xfrm>
          <a:prstGeom prst="rect">
            <a:avLst/>
          </a:prstGeom>
          <a:solidFill>
            <a:schemeClr val="bg1"/>
          </a:solidFill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tx1"/>
                </a:solidFill>
                <a:latin typeface="+mj-lt"/>
              </a:rPr>
              <a:t>Incertidumbre e irreversibilidad de las inversiones</a:t>
            </a:r>
          </a:p>
        </p:txBody>
      </p:sp>
      <p:sp>
        <p:nvSpPr>
          <p:cNvPr id="67" name="66 Rectángulo"/>
          <p:cNvSpPr/>
          <p:nvPr/>
        </p:nvSpPr>
        <p:spPr bwMode="ltGray">
          <a:xfrm>
            <a:off x="1187624" y="3241780"/>
            <a:ext cx="3312368" cy="576000"/>
          </a:xfrm>
          <a:prstGeom prst="rect">
            <a:avLst/>
          </a:prstGeom>
          <a:solidFill>
            <a:schemeClr val="bg1"/>
          </a:solidFill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tx1"/>
                </a:solidFill>
                <a:latin typeface="+mj-lt"/>
              </a:rPr>
              <a:t>Fallos de información</a:t>
            </a:r>
          </a:p>
        </p:txBody>
      </p:sp>
      <p:sp>
        <p:nvSpPr>
          <p:cNvPr id="68" name="67 Rectángulo"/>
          <p:cNvSpPr/>
          <p:nvPr/>
        </p:nvSpPr>
        <p:spPr bwMode="ltGray">
          <a:xfrm>
            <a:off x="1187624" y="3904254"/>
            <a:ext cx="3312368" cy="576000"/>
          </a:xfrm>
          <a:prstGeom prst="rect">
            <a:avLst/>
          </a:prstGeom>
          <a:solidFill>
            <a:schemeClr val="bg1"/>
          </a:solidFill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tx1"/>
                </a:solidFill>
                <a:latin typeface="+mj-lt"/>
              </a:rPr>
              <a:t>Problemas agente-principal</a:t>
            </a:r>
          </a:p>
        </p:txBody>
      </p:sp>
      <p:sp>
        <p:nvSpPr>
          <p:cNvPr id="69" name="68 Rectángulo"/>
          <p:cNvSpPr/>
          <p:nvPr/>
        </p:nvSpPr>
        <p:spPr bwMode="ltGray">
          <a:xfrm>
            <a:off x="1187624" y="4566728"/>
            <a:ext cx="3312368" cy="576000"/>
          </a:xfrm>
          <a:prstGeom prst="rect">
            <a:avLst/>
          </a:prstGeom>
          <a:solidFill>
            <a:schemeClr val="bg1"/>
          </a:solidFill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tx1"/>
                </a:solidFill>
                <a:latin typeface="+mj-lt"/>
              </a:rPr>
              <a:t>Imperfecciones en el mercado de capitales</a:t>
            </a:r>
          </a:p>
        </p:txBody>
      </p:sp>
      <p:sp>
        <p:nvSpPr>
          <p:cNvPr id="70" name="69 Rectángulo"/>
          <p:cNvSpPr/>
          <p:nvPr/>
        </p:nvSpPr>
        <p:spPr bwMode="ltGray">
          <a:xfrm>
            <a:off x="1187624" y="5229200"/>
            <a:ext cx="3312368" cy="576000"/>
          </a:xfrm>
          <a:prstGeom prst="rect">
            <a:avLst/>
          </a:prstGeom>
          <a:solidFill>
            <a:schemeClr val="bg1"/>
          </a:solidFill>
          <a:ln w="3175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000" dirty="0" smtClean="0">
                <a:solidFill>
                  <a:schemeClr val="tx1"/>
                </a:solidFill>
                <a:latin typeface="+mj-lt"/>
              </a:rPr>
              <a:t>Cuestiones culturales o de sensibilización</a:t>
            </a:r>
          </a:p>
        </p:txBody>
      </p:sp>
      <p:pic>
        <p:nvPicPr>
          <p:cNvPr id="53" name="Picture 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56" name="9 Conector recto"/>
          <p:cNvCxnSpPr/>
          <p:nvPr>
            <p:custDataLst>
              <p:tags r:id="rId14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>
            <p:custDataLst>
              <p:tags r:id="rId15"/>
            </p:custDataLst>
          </p:nvPr>
        </p:nvSpPr>
        <p:spPr>
          <a:xfrm>
            <a:off x="6804248" y="44624"/>
            <a:ext cx="23397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 lvl="0"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Regulación de la EE</a:t>
            </a: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  <p:grpSp>
        <p:nvGrpSpPr>
          <p:cNvPr id="125" name="124 Grupo"/>
          <p:cNvGrpSpPr/>
          <p:nvPr/>
        </p:nvGrpSpPr>
        <p:grpSpPr>
          <a:xfrm>
            <a:off x="4860032" y="1916832"/>
            <a:ext cx="3888432" cy="3960440"/>
            <a:chOff x="9144000" y="1340768"/>
            <a:chExt cx="4752528" cy="4320601"/>
          </a:xfrm>
        </p:grpSpPr>
        <p:sp>
          <p:nvSpPr>
            <p:cNvPr id="97" name="96 Rectángulo"/>
            <p:cNvSpPr/>
            <p:nvPr/>
          </p:nvSpPr>
          <p:spPr bwMode="ltGray">
            <a:xfrm>
              <a:off x="9408612" y="1831176"/>
              <a:ext cx="1152128" cy="360040"/>
            </a:xfrm>
            <a:prstGeom prst="rect">
              <a:avLst/>
            </a:prstGeom>
            <a:solidFill>
              <a:srgbClr val="00567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chemeClr val="bg2"/>
                  </a:solidFill>
                  <a:latin typeface="Pontano Sans" pitchFamily="2" charset="0"/>
                </a:rPr>
                <a:t>Instrumentos económicos</a:t>
              </a:r>
            </a:p>
          </p:txBody>
        </p:sp>
        <p:sp>
          <p:nvSpPr>
            <p:cNvPr id="98" name="97 Rectángulo"/>
            <p:cNvSpPr/>
            <p:nvPr/>
          </p:nvSpPr>
          <p:spPr bwMode="ltGray">
            <a:xfrm>
              <a:off x="9408612" y="3068960"/>
              <a:ext cx="1152128" cy="360040"/>
            </a:xfrm>
            <a:prstGeom prst="rect">
              <a:avLst/>
            </a:prstGeom>
            <a:solidFill>
              <a:srgbClr val="00567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chemeClr val="bg2"/>
                  </a:solidFill>
                  <a:latin typeface="Pontano Sans" pitchFamily="2" charset="0"/>
                </a:rPr>
                <a:t>“Mandato &amp; control”</a:t>
              </a:r>
            </a:p>
          </p:txBody>
        </p:sp>
        <p:sp>
          <p:nvSpPr>
            <p:cNvPr id="101" name="100 Rectángulo"/>
            <p:cNvSpPr/>
            <p:nvPr/>
          </p:nvSpPr>
          <p:spPr bwMode="ltGray">
            <a:xfrm>
              <a:off x="9408612" y="4369296"/>
              <a:ext cx="1152128" cy="360040"/>
            </a:xfrm>
            <a:prstGeom prst="rect">
              <a:avLst/>
            </a:prstGeom>
            <a:solidFill>
              <a:srgbClr val="00567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chemeClr val="bg2"/>
                  </a:solidFill>
                  <a:latin typeface="Pontano Sans" pitchFamily="2" charset="0"/>
                </a:rPr>
                <a:t>Otros instrumentos</a:t>
              </a:r>
            </a:p>
          </p:txBody>
        </p:sp>
        <p:sp>
          <p:nvSpPr>
            <p:cNvPr id="102" name="101 Rectángulo"/>
            <p:cNvSpPr/>
            <p:nvPr/>
          </p:nvSpPr>
          <p:spPr bwMode="ltGray">
            <a:xfrm>
              <a:off x="10920780" y="1484784"/>
              <a:ext cx="1044000" cy="360040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Precio</a:t>
              </a:r>
            </a:p>
          </p:txBody>
        </p:sp>
        <p:sp>
          <p:nvSpPr>
            <p:cNvPr id="103" name="102 Rectángulo"/>
            <p:cNvSpPr/>
            <p:nvPr/>
          </p:nvSpPr>
          <p:spPr bwMode="ltGray">
            <a:xfrm>
              <a:off x="10920780" y="2132856"/>
              <a:ext cx="1044000" cy="360040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Cantidad</a:t>
              </a:r>
            </a:p>
          </p:txBody>
        </p:sp>
        <p:sp>
          <p:nvSpPr>
            <p:cNvPr id="104" name="103 Rectángulo"/>
            <p:cNvSpPr/>
            <p:nvPr/>
          </p:nvSpPr>
          <p:spPr bwMode="ltGray">
            <a:xfrm>
              <a:off x="10920780" y="3068960"/>
              <a:ext cx="1044000" cy="360040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Estándares</a:t>
              </a:r>
            </a:p>
          </p:txBody>
        </p:sp>
        <p:sp>
          <p:nvSpPr>
            <p:cNvPr id="105" name="104 Rectángulo"/>
            <p:cNvSpPr/>
            <p:nvPr/>
          </p:nvSpPr>
          <p:spPr bwMode="ltGray">
            <a:xfrm>
              <a:off x="10920780" y="3861048"/>
              <a:ext cx="1044000" cy="360040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Educación</a:t>
              </a:r>
            </a:p>
          </p:txBody>
        </p:sp>
        <p:sp>
          <p:nvSpPr>
            <p:cNvPr id="106" name="105 Rectángulo"/>
            <p:cNvSpPr/>
            <p:nvPr/>
          </p:nvSpPr>
          <p:spPr bwMode="ltGray">
            <a:xfrm>
              <a:off x="10920780" y="4365104"/>
              <a:ext cx="1044000" cy="360040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Información</a:t>
              </a:r>
            </a:p>
          </p:txBody>
        </p:sp>
        <p:sp>
          <p:nvSpPr>
            <p:cNvPr id="107" name="106 Rectángulo"/>
            <p:cNvSpPr/>
            <p:nvPr/>
          </p:nvSpPr>
          <p:spPr bwMode="ltGray">
            <a:xfrm>
              <a:off x="10920780" y="4869160"/>
              <a:ext cx="1044000" cy="360040"/>
            </a:xfrm>
            <a:prstGeom prst="rect">
              <a:avLst/>
            </a:prstGeom>
            <a:solidFill>
              <a:srgbClr val="C4E7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Otros</a:t>
              </a:r>
            </a:p>
          </p:txBody>
        </p:sp>
        <p:sp>
          <p:nvSpPr>
            <p:cNvPr id="108" name="107 Rectángulo"/>
            <p:cNvSpPr/>
            <p:nvPr/>
          </p:nvSpPr>
          <p:spPr bwMode="ltGray">
            <a:xfrm>
              <a:off x="12168336" y="1484784"/>
              <a:ext cx="1560756" cy="36004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dirty="0" smtClean="0">
                  <a:solidFill>
                    <a:schemeClr val="tx1"/>
                  </a:solidFill>
                  <a:latin typeface="Pontano Sans" pitchFamily="2" charset="0"/>
                </a:rPr>
                <a:t>Precios, impuestos, subsidios</a:t>
              </a:r>
            </a:p>
          </p:txBody>
        </p:sp>
        <p:sp>
          <p:nvSpPr>
            <p:cNvPr id="109" name="108 Rectángulo"/>
            <p:cNvSpPr/>
            <p:nvPr/>
          </p:nvSpPr>
          <p:spPr bwMode="ltGray">
            <a:xfrm>
              <a:off x="12168336" y="2132856"/>
              <a:ext cx="1560756" cy="36004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dirty="0" smtClean="0">
                  <a:solidFill>
                    <a:schemeClr val="tx1"/>
                  </a:solidFill>
                  <a:latin typeface="Pontano Sans" pitchFamily="2" charset="0"/>
                </a:rPr>
                <a:t>Objetivos sobre suministradores</a:t>
              </a:r>
            </a:p>
          </p:txBody>
        </p:sp>
        <p:sp>
          <p:nvSpPr>
            <p:cNvPr id="110" name="109 Rectángulo"/>
            <p:cNvSpPr/>
            <p:nvPr/>
          </p:nvSpPr>
          <p:spPr bwMode="ltGray">
            <a:xfrm>
              <a:off x="12168336" y="3068960"/>
              <a:ext cx="1560756" cy="36004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dirty="0" smtClean="0">
                  <a:solidFill>
                    <a:schemeClr val="tx1"/>
                  </a:solidFill>
                  <a:latin typeface="Pontano Sans" pitchFamily="2" charset="0"/>
                </a:rPr>
                <a:t>Ej. estándares tecnológicos</a:t>
              </a:r>
            </a:p>
          </p:txBody>
        </p:sp>
        <p:sp>
          <p:nvSpPr>
            <p:cNvPr id="111" name="110 Rectángulo"/>
            <p:cNvSpPr/>
            <p:nvPr/>
          </p:nvSpPr>
          <p:spPr bwMode="ltGray">
            <a:xfrm>
              <a:off x="12168336" y="3861048"/>
              <a:ext cx="1560756" cy="36004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dirty="0" smtClean="0">
                  <a:solidFill>
                    <a:schemeClr val="tx1"/>
                  </a:solidFill>
                  <a:latin typeface="Pontano Sans" pitchFamily="2" charset="0"/>
                </a:rPr>
                <a:t>Contenidos didácticos</a:t>
              </a:r>
            </a:p>
          </p:txBody>
        </p:sp>
        <p:sp>
          <p:nvSpPr>
            <p:cNvPr id="112" name="111 Rectángulo"/>
            <p:cNvSpPr/>
            <p:nvPr/>
          </p:nvSpPr>
          <p:spPr bwMode="ltGray">
            <a:xfrm>
              <a:off x="12168336" y="4365104"/>
              <a:ext cx="1560756" cy="36004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dirty="0" smtClean="0">
                  <a:solidFill>
                    <a:schemeClr val="tx1"/>
                  </a:solidFill>
                  <a:latin typeface="Pontano Sans" pitchFamily="2" charset="0"/>
                </a:rPr>
                <a:t>Campañas, etiquetado</a:t>
              </a:r>
            </a:p>
          </p:txBody>
        </p:sp>
        <p:sp>
          <p:nvSpPr>
            <p:cNvPr id="113" name="112 Rectángulo"/>
            <p:cNvSpPr/>
            <p:nvPr/>
          </p:nvSpPr>
          <p:spPr bwMode="ltGray">
            <a:xfrm>
              <a:off x="12168336" y="4869160"/>
              <a:ext cx="1560756" cy="360040"/>
            </a:xfrm>
            <a:prstGeom prst="rect">
              <a:avLst/>
            </a:prstGeom>
            <a:solidFill>
              <a:srgbClr val="D2C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dirty="0" smtClean="0">
                  <a:solidFill>
                    <a:schemeClr val="tx1"/>
                  </a:solidFill>
                  <a:latin typeface="Pontano Sans" pitchFamily="2" charset="0"/>
                </a:rPr>
                <a:t>Promoción de ESCOs, asistencia financiera</a:t>
              </a:r>
            </a:p>
          </p:txBody>
        </p:sp>
        <p:cxnSp>
          <p:nvCxnSpPr>
            <p:cNvPr id="114" name="76 Forma"/>
            <p:cNvCxnSpPr>
              <a:stCxn id="102" idx="1"/>
              <a:endCxn id="103" idx="1"/>
            </p:cNvCxnSpPr>
            <p:nvPr/>
          </p:nvCxnSpPr>
          <p:spPr>
            <a:xfrm rot="10800000" flipV="1">
              <a:off x="10920780" y="1664804"/>
              <a:ext cx="12700" cy="648072"/>
            </a:xfrm>
            <a:prstGeom prst="bentConnector3">
              <a:avLst>
                <a:gd name="adj1" fmla="val 12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76 Forma"/>
            <p:cNvCxnSpPr>
              <a:stCxn id="105" idx="1"/>
              <a:endCxn id="106" idx="1"/>
            </p:cNvCxnSpPr>
            <p:nvPr/>
          </p:nvCxnSpPr>
          <p:spPr>
            <a:xfrm rot="10800000" flipV="1">
              <a:off x="10920780" y="4041068"/>
              <a:ext cx="12700" cy="504056"/>
            </a:xfrm>
            <a:prstGeom prst="bentConnector3">
              <a:avLst>
                <a:gd name="adj1" fmla="val 10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angular"/>
            <p:cNvCxnSpPr>
              <a:stCxn id="106" idx="1"/>
              <a:endCxn id="107" idx="1"/>
            </p:cNvCxnSpPr>
            <p:nvPr/>
          </p:nvCxnSpPr>
          <p:spPr>
            <a:xfrm rot="10800000" flipV="1">
              <a:off x="10920780" y="4545124"/>
              <a:ext cx="12700" cy="504056"/>
            </a:xfrm>
            <a:prstGeom prst="bentConnector3">
              <a:avLst>
                <a:gd name="adj1" fmla="val 10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>
              <a:off x="10776764" y="3069000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 de flecha"/>
            <p:cNvCxnSpPr/>
            <p:nvPr/>
          </p:nvCxnSpPr>
          <p:spPr>
            <a:xfrm>
              <a:off x="10632748" y="2011196"/>
              <a:ext cx="144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 de flecha"/>
            <p:cNvCxnSpPr/>
            <p:nvPr/>
          </p:nvCxnSpPr>
          <p:spPr>
            <a:xfrm>
              <a:off x="10632748" y="3238376"/>
              <a:ext cx="144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 de flecha"/>
            <p:cNvCxnSpPr/>
            <p:nvPr/>
          </p:nvCxnSpPr>
          <p:spPr>
            <a:xfrm>
              <a:off x="10632748" y="4549316"/>
              <a:ext cx="144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120 Rectángulo"/>
            <p:cNvSpPr/>
            <p:nvPr/>
          </p:nvSpPr>
          <p:spPr bwMode="ltGray">
            <a:xfrm>
              <a:off x="9144000" y="1340768"/>
              <a:ext cx="4752528" cy="1296144"/>
            </a:xfrm>
            <a:prstGeom prst="rect">
              <a:avLst/>
            </a:prstGeom>
            <a:noFill/>
            <a:ln w="3175">
              <a:solidFill>
                <a:srgbClr val="005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2" name="121 Rectángulo"/>
            <p:cNvSpPr/>
            <p:nvPr/>
          </p:nvSpPr>
          <p:spPr bwMode="ltGray">
            <a:xfrm>
              <a:off x="9144000" y="2806328"/>
              <a:ext cx="4752528" cy="864000"/>
            </a:xfrm>
            <a:prstGeom prst="rect">
              <a:avLst/>
            </a:prstGeom>
            <a:noFill/>
            <a:ln w="3175">
              <a:solidFill>
                <a:srgbClr val="005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Pontano Sans" pitchFamily="2" charset="0"/>
              </a:endParaRPr>
            </a:p>
          </p:txBody>
        </p:sp>
        <p:sp>
          <p:nvSpPr>
            <p:cNvPr id="123" name="122 Rectángulo"/>
            <p:cNvSpPr/>
            <p:nvPr/>
          </p:nvSpPr>
          <p:spPr bwMode="ltGray">
            <a:xfrm>
              <a:off x="9144000" y="3789136"/>
              <a:ext cx="4752528" cy="1512000"/>
            </a:xfrm>
            <a:prstGeom prst="rect">
              <a:avLst/>
            </a:prstGeom>
            <a:noFill/>
            <a:ln w="3175">
              <a:solidFill>
                <a:srgbClr val="0056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Pontano Sans" pitchFamily="2" charset="0"/>
              </a:endParaRPr>
            </a:p>
          </p:txBody>
        </p:sp>
        <p:sp>
          <p:nvSpPr>
            <p:cNvPr id="124" name="123 Rectángulo"/>
            <p:cNvSpPr/>
            <p:nvPr/>
          </p:nvSpPr>
          <p:spPr bwMode="ltGray">
            <a:xfrm>
              <a:off x="9144000" y="5409369"/>
              <a:ext cx="4752528" cy="252000"/>
            </a:xfrm>
            <a:prstGeom prst="rect">
              <a:avLst/>
            </a:prstGeom>
            <a:solidFill>
              <a:srgbClr val="A2D68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 smtClean="0">
                  <a:solidFill>
                    <a:srgbClr val="00567C"/>
                  </a:solidFill>
                  <a:latin typeface="Pontano Sans" pitchFamily="2" charset="0"/>
                </a:rPr>
                <a:t>Importancia del marco regulatorio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144338" y="980728"/>
            <a:ext cx="8820150" cy="1071570"/>
          </a:xfrm>
        </p:spPr>
        <p:txBody>
          <a:bodyPr>
            <a:normAutofit/>
          </a:bodyPr>
          <a:lstStyle/>
          <a:p>
            <a:pPr lvl="0"/>
            <a:r>
              <a:rPr lang="es-ES" sz="2800" dirty="0" smtClean="0">
                <a:solidFill>
                  <a:srgbClr val="00567C"/>
                </a:solidFill>
              </a:rPr>
              <a:t>3. Objetivos y normativa en España de la Eficiencia Energética</a:t>
            </a:r>
            <a:endParaRPr lang="en-US" sz="2800" dirty="0" smtClean="0">
              <a:solidFill>
                <a:srgbClr val="00567C"/>
              </a:solidFill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449958"/>
            <a:ext cx="8501122" cy="364333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7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2852936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12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rgbClr val="404040"/>
                </a:solidFill>
                <a:latin typeface="+mj-lt"/>
              </a:rPr>
              <a:t>La eficiencia energética es la palanca clave para lograr simultáneamente los objetivos de política energética: mejorar la competitividad, reducir las emisiones y disminuir nuestra dependencia energética</a:t>
            </a:r>
          </a:p>
          <a:p>
            <a:pPr marL="363538" lvl="1" indent="-280988">
              <a:spcAft>
                <a:spcPts val="12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b="1" dirty="0" smtClean="0">
                <a:solidFill>
                  <a:srgbClr val="404040"/>
                </a:solidFill>
                <a:latin typeface="+mj-lt"/>
              </a:rPr>
              <a:t>La Unión Europea establece unos objetivos globales de eficiencia energética, y cada Estado miembro concreta cómo los lleva a cabo y en qué sectores apalancarse para lograrlos</a:t>
            </a:r>
          </a:p>
        </p:txBody>
      </p:sp>
      <p:sp>
        <p:nvSpPr>
          <p:cNvPr id="16" name="15 CuadroTexto"/>
          <p:cNvSpPr txBox="1"/>
          <p:nvPr>
            <p:custDataLst>
              <p:tags r:id="rId2"/>
            </p:custDataLst>
          </p:nvPr>
        </p:nvSpPr>
        <p:spPr>
          <a:xfrm>
            <a:off x="6804248" y="44624"/>
            <a:ext cx="226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Objetivos y normativa en España                 de la EE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250 Conector recto"/>
          <p:cNvCxnSpPr/>
          <p:nvPr>
            <p:custDataLst>
              <p:tags r:id="rId1"/>
            </p:custDataLst>
          </p:nvPr>
        </p:nvCxnSpPr>
        <p:spPr>
          <a:xfrm>
            <a:off x="4684520" y="1700808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3"/>
            </p:custDataLst>
          </p:nvPr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4"/>
            </p:custDataLst>
          </p:nvPr>
        </p:nvSpPr>
        <p:spPr>
          <a:xfrm>
            <a:off x="251520" y="105273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La eficiencia energética es la palanca clave para lograr simultáneamente los objetivos de mejorar la competitividad, reducir las emisiones y disminuir nuestra dependencia energética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8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9" name="248 Conector recto"/>
          <p:cNvCxnSpPr/>
          <p:nvPr>
            <p:custDataLst>
              <p:tags r:id="rId6"/>
            </p:custDataLst>
          </p:nvPr>
        </p:nvCxnSpPr>
        <p:spPr>
          <a:xfrm>
            <a:off x="325807" y="1696045"/>
            <a:ext cx="41740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101" name="9 Conector recto"/>
          <p:cNvCxnSpPr/>
          <p:nvPr>
            <p:custDataLst>
              <p:tags r:id="rId8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>
            <p:custDataLst>
              <p:tags r:id="rId9"/>
            </p:custDataLst>
          </p:nvPr>
        </p:nvSpPr>
        <p:spPr>
          <a:xfrm>
            <a:off x="2909887" y="1930400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05" name="104 CuadroTexto"/>
          <p:cNvSpPr txBox="1"/>
          <p:nvPr>
            <p:custDataLst>
              <p:tags r:id="rId10"/>
            </p:custDataLst>
          </p:nvPr>
        </p:nvSpPr>
        <p:spPr>
          <a:xfrm>
            <a:off x="3228975" y="1930400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06" name="105 CuadroTexto"/>
          <p:cNvSpPr txBox="1"/>
          <p:nvPr>
            <p:custDataLst>
              <p:tags r:id="rId11"/>
            </p:custDataLst>
          </p:nvPr>
        </p:nvSpPr>
        <p:spPr>
          <a:xfrm>
            <a:off x="3698875" y="1930400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08" name="107 Rectángulo"/>
          <p:cNvSpPr/>
          <p:nvPr>
            <p:custDataLst>
              <p:tags r:id="rId12"/>
            </p:custDataLst>
          </p:nvPr>
        </p:nvSpPr>
        <p:spPr>
          <a:xfrm>
            <a:off x="319087" y="1806575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3" name="112 CuadroTexto"/>
          <p:cNvSpPr txBox="1"/>
          <p:nvPr>
            <p:custDataLst>
              <p:tags r:id="rId13"/>
            </p:custDataLst>
          </p:nvPr>
        </p:nvSpPr>
        <p:spPr>
          <a:xfrm>
            <a:off x="388937" y="178117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Si bien España ha reducido su intensidad energética desde el año 2000, este descenso ha sido menor que otros países de la UE-28</a:t>
            </a:r>
          </a:p>
        </p:txBody>
      </p:sp>
      <p:sp>
        <p:nvSpPr>
          <p:cNvPr id="114" name="113 Rectángulo"/>
          <p:cNvSpPr/>
          <p:nvPr>
            <p:custDataLst>
              <p:tags r:id="rId14"/>
            </p:custDataLst>
          </p:nvPr>
        </p:nvSpPr>
        <p:spPr>
          <a:xfrm>
            <a:off x="4678362" y="1806575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151 CuadroTexto"/>
          <p:cNvSpPr txBox="1"/>
          <p:nvPr>
            <p:custDataLst>
              <p:tags r:id="rId15"/>
            </p:custDataLst>
          </p:nvPr>
        </p:nvSpPr>
        <p:spPr>
          <a:xfrm>
            <a:off x="4662487" y="178117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Asimismo, España presenta una elevada dependencia energética a pesar de haber mejorado su grado de autoabastecimiento en un 4% desde 2005</a:t>
            </a:r>
          </a:p>
        </p:txBody>
      </p:sp>
      <p:cxnSp>
        <p:nvCxnSpPr>
          <p:cNvPr id="155" name="154 Conector recto"/>
          <p:cNvCxnSpPr/>
          <p:nvPr>
            <p:custDataLst>
              <p:tags r:id="rId16"/>
            </p:custDataLst>
          </p:nvPr>
        </p:nvCxnSpPr>
        <p:spPr>
          <a:xfrm>
            <a:off x="4710112" y="5694362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Rectángulo"/>
          <p:cNvSpPr/>
          <p:nvPr>
            <p:custDataLst>
              <p:tags r:id="rId17"/>
            </p:custDataLst>
          </p:nvPr>
        </p:nvSpPr>
        <p:spPr>
          <a:xfrm>
            <a:off x="4637087" y="5477162"/>
            <a:ext cx="4139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Grado de autoabastecimiento energético en España  [1990 – 2015] </a:t>
            </a:r>
          </a:p>
          <a:p>
            <a:endParaRPr lang="es-ES" sz="1000" dirty="0" smtClean="0">
              <a:latin typeface="Pontano Sans" pitchFamily="2" charset="0"/>
            </a:endParaRPr>
          </a:p>
        </p:txBody>
      </p:sp>
      <p:sp>
        <p:nvSpPr>
          <p:cNvPr id="158" name="Rectangle 122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518150" y="567531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MINETUR y </a:t>
            </a:r>
            <a:r>
              <a:rPr lang="es-ES_tradnl" sz="700" dirty="0" smtClean="0">
                <a:solidFill>
                  <a:srgbClr val="8A8A8D"/>
                </a:solidFill>
              </a:rPr>
              <a:t>La Energía en España 2015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cxnSp>
        <p:nvCxnSpPr>
          <p:cNvPr id="200" name="199 Conector recto"/>
          <p:cNvCxnSpPr/>
          <p:nvPr>
            <p:custDataLst>
              <p:tags r:id="rId19"/>
            </p:custDataLst>
          </p:nvPr>
        </p:nvCxnSpPr>
        <p:spPr>
          <a:xfrm>
            <a:off x="307975" y="5689600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200 Rectángulo"/>
          <p:cNvSpPr/>
          <p:nvPr>
            <p:custDataLst>
              <p:tags r:id="rId20"/>
            </p:custDataLst>
          </p:nvPr>
        </p:nvSpPr>
        <p:spPr>
          <a:xfrm>
            <a:off x="219075" y="5475574"/>
            <a:ext cx="4036024" cy="39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Intensidad energética [2000 – 2015]</a:t>
            </a:r>
          </a:p>
          <a:p>
            <a:endParaRPr lang="es-ES" sz="1000" dirty="0" smtClean="0">
              <a:solidFill>
                <a:schemeClr val="tx1"/>
              </a:solidFill>
              <a:latin typeface="Pontano Sans" pitchFamily="2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2" name="Rectangle 122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71575" y="5697537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IDAE]</a:t>
            </a:r>
          </a:p>
        </p:txBody>
      </p:sp>
      <p:sp>
        <p:nvSpPr>
          <p:cNvPr id="203" name="202 Rectángulo"/>
          <p:cNvSpPr/>
          <p:nvPr>
            <p:custDataLst>
              <p:tags r:id="rId22"/>
            </p:custDataLst>
          </p:nvPr>
        </p:nvSpPr>
        <p:spPr>
          <a:xfrm>
            <a:off x="317500" y="5949950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4" name="203 CuadroTexto"/>
          <p:cNvSpPr txBox="1"/>
          <p:nvPr>
            <p:custDataLst>
              <p:tags r:id="rId23"/>
            </p:custDataLst>
          </p:nvPr>
        </p:nvSpPr>
        <p:spPr>
          <a:xfrm>
            <a:off x="565150" y="5962650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Para mejorar la intensidad energética y el grado de autoabastecimiento, es necesario aunar la inversión en energías renovables con el impulso de la eficiencia energética mediante planes específicos de acción</a:t>
            </a:r>
          </a:p>
          <a:p>
            <a:pPr marL="0" lvl="1" algn="ctr"/>
            <a:endParaRPr lang="es-ES" sz="10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205" name="204 Conector recto"/>
          <p:cNvCxnSpPr/>
          <p:nvPr>
            <p:custDataLst>
              <p:tags r:id="rId24"/>
            </p:custDataLst>
          </p:nvPr>
        </p:nvCxnSpPr>
        <p:spPr>
          <a:xfrm>
            <a:off x="317500" y="5956300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>
            <p:custDataLst>
              <p:tags r:id="rId25"/>
            </p:custDataLst>
          </p:nvPr>
        </p:nvSpPr>
        <p:spPr>
          <a:xfrm>
            <a:off x="6804248" y="44624"/>
            <a:ext cx="226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Objetivos y normativa en España                 de la EE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  <p:graphicFrame>
        <p:nvGraphicFramePr>
          <p:cNvPr id="35" name="231 Objeto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224420444"/>
              </p:ext>
            </p:extLst>
          </p:nvPr>
        </p:nvGraphicFramePr>
        <p:xfrm>
          <a:off x="4624389" y="2736850"/>
          <a:ext cx="4203687" cy="24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cxnSp>
        <p:nvCxnSpPr>
          <p:cNvPr id="36" name="232 Conector recto"/>
          <p:cNvCxnSpPr/>
          <p:nvPr>
            <p:custDataLst>
              <p:tags r:id="rId27"/>
            </p:custDataLst>
          </p:nvPr>
        </p:nvCxnSpPr>
        <p:spPr bwMode="auto">
          <a:xfrm flipV="1">
            <a:off x="7110576" y="3093867"/>
            <a:ext cx="1411057" cy="43297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233 Conector recto"/>
          <p:cNvCxnSpPr/>
          <p:nvPr>
            <p:custDataLst>
              <p:tags r:id="rId28"/>
            </p:custDataLst>
          </p:nvPr>
        </p:nvCxnSpPr>
        <p:spPr bwMode="auto">
          <a:xfrm>
            <a:off x="4971139" y="2683093"/>
            <a:ext cx="2120101" cy="84375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234 Elipse"/>
          <p:cNvSpPr/>
          <p:nvPr>
            <p:custDataLst>
              <p:tags r:id="rId29"/>
            </p:custDataLst>
          </p:nvPr>
        </p:nvSpPr>
        <p:spPr bwMode="auto">
          <a:xfrm>
            <a:off x="7607091" y="3225235"/>
            <a:ext cx="393700" cy="196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Pontano Sans"/>
                <a:sym typeface="Pontano Sans"/>
              </a:rPr>
              <a:t>4%</a:t>
            </a:r>
          </a:p>
        </p:txBody>
      </p:sp>
      <p:sp>
        <p:nvSpPr>
          <p:cNvPr id="39" name="235 Elipse"/>
          <p:cNvSpPr/>
          <p:nvPr>
            <p:custDataLst>
              <p:tags r:id="rId30"/>
            </p:custDataLst>
          </p:nvPr>
        </p:nvSpPr>
        <p:spPr bwMode="auto">
          <a:xfrm>
            <a:off x="5799453" y="3011439"/>
            <a:ext cx="4476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DF00911-0BC1-438A-88CE-6A75E40B88D8}" type="datetime'''-''3'''''''''''''''''''',''8%'''''''''''''''''''''''">
              <a:rPr lang="en-US" sz="1000" b="1" smtClean="0">
                <a:solidFill>
                  <a:srgbClr val="000000"/>
                </a:solidFill>
                <a:latin typeface="Pontano Sans"/>
                <a:sym typeface="Pontano Sans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-3,8%</a:t>
            </a:fld>
            <a:endParaRPr lang="en-US" sz="1000" b="1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>
        <p:nvSpPr>
          <p:cNvPr id="40" name="236 Rectángulo"/>
          <p:cNvSpPr/>
          <p:nvPr>
            <p:custDataLst>
              <p:tags r:id="rId31"/>
            </p:custDataLst>
          </p:nvPr>
        </p:nvSpPr>
        <p:spPr bwMode="auto">
          <a:xfrm>
            <a:off x="7592965" y="5168710"/>
            <a:ext cx="388243" cy="20431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3394CBC-CDD7-4065-ACA1-B141AFD0F895}" type="datetime'''''''20''''''''''''1''''''''0'''''''''''">
              <a:rPr lang="en-US" sz="1000" smtClean="0">
                <a:solidFill>
                  <a:srgbClr val="000000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000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>
        <p:nvSpPr>
          <p:cNvPr id="42" name="237 Rectángulo"/>
          <p:cNvSpPr/>
          <p:nvPr>
            <p:custDataLst>
              <p:tags r:id="rId32"/>
            </p:custDataLst>
          </p:nvPr>
        </p:nvSpPr>
        <p:spPr bwMode="auto">
          <a:xfrm>
            <a:off x="6936459" y="5176764"/>
            <a:ext cx="3095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22F1EE3-98D8-4D3D-BD1B-4B1F10EBA370}" type="datetime'2''''''''''''0''''0''''''''''''''''''''''''''5'''''''''''''">
              <a:rPr lang="en-US" sz="1000" smtClean="0">
                <a:solidFill>
                  <a:srgbClr val="000000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en-US" sz="1000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 useBgFill="1">
        <p:nvSpPr>
          <p:cNvPr id="43" name="238 Rectángulo"/>
          <p:cNvSpPr/>
          <p:nvPr>
            <p:custDataLst>
              <p:tags r:id="rId33"/>
            </p:custDataLst>
          </p:nvPr>
        </p:nvSpPr>
        <p:spPr bwMode="auto">
          <a:xfrm>
            <a:off x="7594600" y="3727450"/>
            <a:ext cx="244475" cy="152400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>
        <p:nvSpPr>
          <p:cNvPr id="44" name="239 Rectángulo"/>
          <p:cNvSpPr/>
          <p:nvPr>
            <p:custDataLst>
              <p:tags r:id="rId34"/>
            </p:custDataLst>
          </p:nvPr>
        </p:nvSpPr>
        <p:spPr bwMode="auto">
          <a:xfrm>
            <a:off x="6273603" y="5168900"/>
            <a:ext cx="31591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C368241-FDC8-4224-9208-C12776B66E5E}" type="datetime'''2''''''''''''''''''''''''''''00''''''''''''''''0'''">
              <a:rPr lang="en-US" sz="1000" smtClean="0">
                <a:solidFill>
                  <a:srgbClr val="000000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2000</a:t>
            </a:fld>
            <a:endParaRPr lang="en-US" sz="1000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>
        <p:nvSpPr>
          <p:cNvPr id="45" name="240 Rectángulo"/>
          <p:cNvSpPr/>
          <p:nvPr>
            <p:custDataLst>
              <p:tags r:id="rId35"/>
            </p:custDataLst>
          </p:nvPr>
        </p:nvSpPr>
        <p:spPr bwMode="auto">
          <a:xfrm>
            <a:off x="5567016" y="5168900"/>
            <a:ext cx="359643" cy="20431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6E0D31A-2D4A-4A41-B2C3-061EDC07572F}" type="datetime'''''1''''''''9''''''''''''''''''''''''''''''''''''''95'''''">
              <a:rPr lang="en-US" sz="1000" smtClean="0">
                <a:solidFill>
                  <a:srgbClr val="000000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1995</a:t>
            </a:fld>
            <a:endParaRPr lang="en-US" sz="1000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>
        <p:nvSpPr>
          <p:cNvPr id="46" name="241 Rectángulo"/>
          <p:cNvSpPr/>
          <p:nvPr>
            <p:custDataLst>
              <p:tags r:id="rId36"/>
            </p:custDataLst>
          </p:nvPr>
        </p:nvSpPr>
        <p:spPr bwMode="auto">
          <a:xfrm>
            <a:off x="4797425" y="5168900"/>
            <a:ext cx="422647" cy="20431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500117-5E60-4FE9-B4A8-F762F2A7D822}" type="datetime'''1''''9''''''''90'''''''''''">
              <a:rPr lang="en-US" sz="1000" smtClean="0">
                <a:solidFill>
                  <a:srgbClr val="000000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1990</a:t>
            </a:fld>
            <a:endParaRPr lang="en-US" sz="1000" dirty="0" smtClean="0">
              <a:solidFill>
                <a:srgbClr val="000000"/>
              </a:solidFill>
              <a:latin typeface="Pontano Sans"/>
              <a:sym typeface="Pontano Sans"/>
            </a:endParaRPr>
          </a:p>
        </p:txBody>
      </p:sp>
      <p:sp>
        <p:nvSpPr>
          <p:cNvPr id="48" name="243 Llamada rectangular redondeada"/>
          <p:cNvSpPr/>
          <p:nvPr>
            <p:custDataLst>
              <p:tags r:id="rId37"/>
            </p:custDataLst>
          </p:nvPr>
        </p:nvSpPr>
        <p:spPr bwMode="ltGray">
          <a:xfrm>
            <a:off x="5170575" y="3955469"/>
            <a:ext cx="1512168" cy="1008112"/>
          </a:xfrm>
          <a:prstGeom prst="wedgeRoundRectCallout">
            <a:avLst>
              <a:gd name="adj1" fmla="val 76605"/>
              <a:gd name="adj2" fmla="val -50222"/>
              <a:gd name="adj3" fmla="val 16667"/>
            </a:avLst>
          </a:prstGeom>
          <a:noFill/>
          <a:ln w="12700" cmpd="sng">
            <a:solidFill>
              <a:srgbClr val="A2D68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Incremento debido a la penetración de las EERR y al cambio productivo hacia sectores menos intensivos en energía</a:t>
            </a:r>
          </a:p>
        </p:txBody>
      </p:sp>
      <p:cxnSp>
        <p:nvCxnSpPr>
          <p:cNvPr id="49" name="244 Conector recto"/>
          <p:cNvCxnSpPr/>
          <p:nvPr>
            <p:custDataLst>
              <p:tags r:id="rId38"/>
            </p:custDataLst>
          </p:nvPr>
        </p:nvCxnSpPr>
        <p:spPr>
          <a:xfrm>
            <a:off x="7091240" y="3332812"/>
            <a:ext cx="0" cy="176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236 Rectángulo"/>
          <p:cNvSpPr/>
          <p:nvPr>
            <p:custDataLst>
              <p:tags r:id="rId39"/>
            </p:custDataLst>
          </p:nvPr>
        </p:nvSpPr>
        <p:spPr bwMode="auto">
          <a:xfrm>
            <a:off x="8328154" y="5168710"/>
            <a:ext cx="388243" cy="20431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Pontano Sans"/>
                <a:sym typeface="Pontano Sans"/>
              </a:rPr>
              <a:t>2015</a:t>
            </a:r>
          </a:p>
        </p:txBody>
      </p:sp>
      <p:sp>
        <p:nvSpPr>
          <p:cNvPr id="47" name="220 CuadroTexto"/>
          <p:cNvSpPr txBox="1"/>
          <p:nvPr/>
        </p:nvSpPr>
        <p:spPr>
          <a:xfrm>
            <a:off x="1331640" y="3770676"/>
            <a:ext cx="792085" cy="21834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274320">
              <a:spcAft>
                <a:spcPts val="900"/>
              </a:spcAft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CAGR</a:t>
            </a:r>
            <a:r>
              <a:rPr lang="es-ES" sz="1000" baseline="-25000" dirty="0" smtClean="0">
                <a:solidFill>
                  <a:srgbClr val="404040"/>
                </a:solidFill>
                <a:latin typeface="Pontano Sans" pitchFamily="2" charset="0"/>
              </a:rPr>
              <a:t>2000-2015</a:t>
            </a:r>
          </a:p>
        </p:txBody>
      </p:sp>
      <p:sp>
        <p:nvSpPr>
          <p:cNvPr id="51" name="221 Elipse"/>
          <p:cNvSpPr/>
          <p:nvPr/>
        </p:nvSpPr>
        <p:spPr bwMode="ltGray">
          <a:xfrm>
            <a:off x="1446890" y="4266464"/>
            <a:ext cx="665654" cy="145542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-1,4%</a:t>
            </a:r>
          </a:p>
        </p:txBody>
      </p:sp>
      <p:sp>
        <p:nvSpPr>
          <p:cNvPr id="52" name="222 Elipse"/>
          <p:cNvSpPr/>
          <p:nvPr/>
        </p:nvSpPr>
        <p:spPr bwMode="ltGray">
          <a:xfrm>
            <a:off x="1446890" y="4754596"/>
            <a:ext cx="665654" cy="145542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-2,6%</a:t>
            </a:r>
          </a:p>
        </p:txBody>
      </p:sp>
      <p:sp>
        <p:nvSpPr>
          <p:cNvPr id="53" name="223 Elipse"/>
          <p:cNvSpPr/>
          <p:nvPr/>
        </p:nvSpPr>
        <p:spPr bwMode="ltGray">
          <a:xfrm>
            <a:off x="1446890" y="4591862"/>
            <a:ext cx="665654" cy="145577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-1,1%</a:t>
            </a:r>
          </a:p>
        </p:txBody>
      </p:sp>
      <p:sp>
        <p:nvSpPr>
          <p:cNvPr id="54" name="224 Elipse"/>
          <p:cNvSpPr/>
          <p:nvPr/>
        </p:nvSpPr>
        <p:spPr bwMode="ltGray">
          <a:xfrm>
            <a:off x="1446890" y="4429163"/>
            <a:ext cx="665654" cy="145542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-1,1%</a:t>
            </a:r>
          </a:p>
        </p:txBody>
      </p:sp>
      <p:sp>
        <p:nvSpPr>
          <p:cNvPr id="55" name="225 Elipse"/>
          <p:cNvSpPr/>
          <p:nvPr/>
        </p:nvSpPr>
        <p:spPr bwMode="ltGray">
          <a:xfrm>
            <a:off x="1446890" y="4103730"/>
            <a:ext cx="665654" cy="145577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-1,4%</a:t>
            </a:r>
          </a:p>
        </p:txBody>
      </p:sp>
      <p:sp>
        <p:nvSpPr>
          <p:cNvPr id="56" name="222 Elipse"/>
          <p:cNvSpPr/>
          <p:nvPr/>
        </p:nvSpPr>
        <p:spPr bwMode="ltGray">
          <a:xfrm>
            <a:off x="1446890" y="4917295"/>
            <a:ext cx="665654" cy="145542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-1,1%</a:t>
            </a:r>
          </a:p>
        </p:txBody>
      </p:sp>
      <p:sp>
        <p:nvSpPr>
          <p:cNvPr id="57" name="225 Elipse"/>
          <p:cNvSpPr/>
          <p:nvPr/>
        </p:nvSpPr>
        <p:spPr bwMode="ltGray">
          <a:xfrm>
            <a:off x="1446890" y="3941031"/>
            <a:ext cx="665654" cy="145542"/>
          </a:xfrm>
          <a:prstGeom prst="ellipse">
            <a:avLst/>
          </a:prstGeom>
          <a:solidFill>
            <a:srgbClr val="A2D68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dirty="0" smtClean="0">
                <a:solidFill>
                  <a:srgbClr val="404040"/>
                </a:solidFill>
                <a:latin typeface="Pontano Sans" pitchFamily="2" charset="0"/>
              </a:rPr>
              <a:t>-1,8%</a:t>
            </a: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3339252000"/>
              </p:ext>
            </p:extLst>
          </p:nvPr>
        </p:nvGraphicFramePr>
        <p:xfrm>
          <a:off x="357158" y="2532527"/>
          <a:ext cx="4102378" cy="315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1835696" y="2926789"/>
            <a:ext cx="0" cy="86409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75" y="3734553"/>
            <a:ext cx="216000" cy="216000"/>
          </a:xfrm>
          <a:prstGeom prst="rect">
            <a:avLst/>
          </a:prstGeom>
        </p:spPr>
      </p:pic>
      <p:pic>
        <p:nvPicPr>
          <p:cNvPr id="1049602" name="Picture 2" descr="Imagen relacionada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68" y="3386477"/>
            <a:ext cx="32377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250 Conector recto"/>
          <p:cNvCxnSpPr/>
          <p:nvPr>
            <p:custDataLst>
              <p:tags r:id="rId1"/>
            </p:custDataLst>
          </p:nvPr>
        </p:nvCxnSpPr>
        <p:spPr>
          <a:xfrm>
            <a:off x="4684520" y="1700808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3"/>
            </p:custDataLst>
          </p:nvPr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4"/>
            </p:custDataLst>
          </p:nvPr>
        </p:nvSpPr>
        <p:spPr>
          <a:xfrm>
            <a:off x="323850" y="1052736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La UE establece unos objetivos globales de eficiencia energética, y cada Estado miembro concreta cómo los lleva a cabo y en qué sectores apalancarse para lograrlos</a:t>
            </a:r>
          </a:p>
          <a:p>
            <a:pPr marL="0" lvl="1" algn="ctr"/>
            <a:endParaRPr lang="es-ES" sz="16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9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9" name="248 Conector recto"/>
          <p:cNvCxnSpPr/>
          <p:nvPr>
            <p:custDataLst>
              <p:tags r:id="rId6"/>
            </p:custDataLst>
          </p:nvPr>
        </p:nvCxnSpPr>
        <p:spPr>
          <a:xfrm>
            <a:off x="325807" y="1696045"/>
            <a:ext cx="41740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/>
          <a:srcRect/>
          <a:stretch>
            <a:fillRect/>
          </a:stretch>
        </p:blipFill>
        <p:spPr bwMode="auto">
          <a:xfrm>
            <a:off x="5508104" y="121538"/>
            <a:ext cx="1314450" cy="676275"/>
          </a:xfrm>
          <a:prstGeom prst="rect">
            <a:avLst/>
          </a:prstGeom>
          <a:noFill/>
        </p:spPr>
      </p:pic>
      <p:cxnSp>
        <p:nvCxnSpPr>
          <p:cNvPr id="101" name="9 Conector recto"/>
          <p:cNvCxnSpPr/>
          <p:nvPr>
            <p:custDataLst>
              <p:tags r:id="rId8"/>
            </p:custDataLst>
          </p:nvPr>
        </p:nvCxnSpPr>
        <p:spPr>
          <a:xfrm>
            <a:off x="6816218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>
            <p:custDataLst>
              <p:tags r:id="rId9"/>
            </p:custDataLst>
          </p:nvPr>
        </p:nvSpPr>
        <p:spPr>
          <a:xfrm>
            <a:off x="2909887" y="1930400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05" name="104 CuadroTexto"/>
          <p:cNvSpPr txBox="1"/>
          <p:nvPr>
            <p:custDataLst>
              <p:tags r:id="rId10"/>
            </p:custDataLst>
          </p:nvPr>
        </p:nvSpPr>
        <p:spPr>
          <a:xfrm>
            <a:off x="3228975" y="1930400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06" name="105 CuadroTexto"/>
          <p:cNvSpPr txBox="1"/>
          <p:nvPr>
            <p:custDataLst>
              <p:tags r:id="rId11"/>
            </p:custDataLst>
          </p:nvPr>
        </p:nvSpPr>
        <p:spPr>
          <a:xfrm>
            <a:off x="3698875" y="1930400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08" name="107 Rectángulo"/>
          <p:cNvSpPr/>
          <p:nvPr>
            <p:custDataLst>
              <p:tags r:id="rId12"/>
            </p:custDataLst>
          </p:nvPr>
        </p:nvSpPr>
        <p:spPr>
          <a:xfrm>
            <a:off x="319087" y="1806575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3" name="112 CuadroTexto"/>
          <p:cNvSpPr txBox="1"/>
          <p:nvPr>
            <p:custDataLst>
              <p:tags r:id="rId13"/>
            </p:custDataLst>
          </p:nvPr>
        </p:nvSpPr>
        <p:spPr>
          <a:xfrm>
            <a:off x="388937" y="17811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La Unión Europea establece los objetivos globales de eficiencia energética, indicativos para 2020, 2030 …</a:t>
            </a:r>
          </a:p>
        </p:txBody>
      </p:sp>
      <p:sp>
        <p:nvSpPr>
          <p:cNvPr id="114" name="113 Rectángulo"/>
          <p:cNvSpPr/>
          <p:nvPr>
            <p:custDataLst>
              <p:tags r:id="rId14"/>
            </p:custDataLst>
          </p:nvPr>
        </p:nvSpPr>
        <p:spPr>
          <a:xfrm>
            <a:off x="4678362" y="1806575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151 CuadroTexto"/>
          <p:cNvSpPr txBox="1"/>
          <p:nvPr>
            <p:custDataLst>
              <p:tags r:id="rId15"/>
            </p:custDataLst>
          </p:nvPr>
        </p:nvSpPr>
        <p:spPr>
          <a:xfrm>
            <a:off x="4662487" y="1781175"/>
            <a:ext cx="417646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… y son los Estados miembros, a partir de los planes energéticos nacionales, quienes definen cómo alcanzarlos</a:t>
            </a:r>
          </a:p>
          <a:p>
            <a:pPr indent="-274320" algn="ctr">
              <a:spcAft>
                <a:spcPts val="900"/>
              </a:spcAft>
            </a:pP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55" name="154 Conector recto"/>
          <p:cNvCxnSpPr/>
          <p:nvPr>
            <p:custDataLst>
              <p:tags r:id="rId16"/>
            </p:custDataLst>
          </p:nvPr>
        </p:nvCxnSpPr>
        <p:spPr>
          <a:xfrm>
            <a:off x="4710112" y="5694362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/>
          <p:nvPr>
            <p:custDataLst>
              <p:tags r:id="rId17"/>
            </p:custDataLst>
          </p:nvPr>
        </p:nvCxnSpPr>
        <p:spPr>
          <a:xfrm>
            <a:off x="307975" y="5689600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122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171575" y="5697537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Directiva 2006/32/CE, Directiva 2009/28/CEE y Directiva 2012/27/UE]</a:t>
            </a:r>
          </a:p>
        </p:txBody>
      </p:sp>
      <p:sp>
        <p:nvSpPr>
          <p:cNvPr id="203" name="202 Rectángulo"/>
          <p:cNvSpPr/>
          <p:nvPr>
            <p:custDataLst>
              <p:tags r:id="rId19"/>
            </p:custDataLst>
          </p:nvPr>
        </p:nvSpPr>
        <p:spPr>
          <a:xfrm>
            <a:off x="317500" y="5949950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04" name="203 CuadroTexto"/>
          <p:cNvSpPr txBox="1"/>
          <p:nvPr>
            <p:custDataLst>
              <p:tags r:id="rId20"/>
            </p:custDataLst>
          </p:nvPr>
        </p:nvSpPr>
        <p:spPr>
          <a:xfrm>
            <a:off x="565150" y="59626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Los planes de acción dotan de apoyo económico y financiero a las distintas medidas de eficiencia energética, incentivando la inversión en algunos sectores específicos</a:t>
            </a:r>
          </a:p>
        </p:txBody>
      </p:sp>
      <p:cxnSp>
        <p:nvCxnSpPr>
          <p:cNvPr id="205" name="204 Conector recto"/>
          <p:cNvCxnSpPr/>
          <p:nvPr>
            <p:custDataLst>
              <p:tags r:id="rId21"/>
            </p:custDataLst>
          </p:nvPr>
        </p:nvCxnSpPr>
        <p:spPr>
          <a:xfrm>
            <a:off x="317500" y="5956300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 redondeado"/>
          <p:cNvSpPr/>
          <p:nvPr>
            <p:custDataLst>
              <p:tags r:id="rId22"/>
            </p:custDataLst>
          </p:nvPr>
        </p:nvSpPr>
        <p:spPr bwMode="ltGray">
          <a:xfrm>
            <a:off x="323992" y="2512875"/>
            <a:ext cx="4176000" cy="988133"/>
          </a:xfrm>
          <a:prstGeom prst="roundRect">
            <a:avLst>
              <a:gd name="adj" fmla="val 9654"/>
            </a:avLst>
          </a:prstGeom>
          <a:solidFill>
            <a:srgbClr val="A2D683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300"/>
              </a:spcBef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Objetivos indicativos para el 2020</a:t>
            </a:r>
          </a:p>
          <a:p>
            <a:pPr algn="ctr">
              <a:spcBef>
                <a:spcPts val="300"/>
              </a:spcBef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La Directiva 2012/27/UE estableció los siguientes objetivos indicativos para el año 2020:</a:t>
            </a:r>
          </a:p>
          <a:p>
            <a:pPr marL="355600" indent="-88900">
              <a:spcBef>
                <a:spcPts val="300"/>
              </a:spcBef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No superar los 130 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Mtep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 de energía primaria en el año 2020</a:t>
            </a:r>
          </a:p>
          <a:p>
            <a:pPr marL="355600" indent="-88900">
              <a:spcBef>
                <a:spcPts val="300"/>
              </a:spcBef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20% de la energía final provenga de fuentes renovables para 2020</a:t>
            </a:r>
          </a:p>
        </p:txBody>
      </p:sp>
      <p:sp>
        <p:nvSpPr>
          <p:cNvPr id="64" name="63 Rectángulo redondeado"/>
          <p:cNvSpPr/>
          <p:nvPr>
            <p:custDataLst>
              <p:tags r:id="rId23"/>
            </p:custDataLst>
          </p:nvPr>
        </p:nvSpPr>
        <p:spPr bwMode="ltGray">
          <a:xfrm>
            <a:off x="323992" y="3573016"/>
            <a:ext cx="4176000" cy="1224136"/>
          </a:xfrm>
          <a:prstGeom prst="roundRect">
            <a:avLst>
              <a:gd name="adj" fmla="val 9654"/>
            </a:avLst>
          </a:prstGeom>
          <a:solidFill>
            <a:srgbClr val="A2D683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Objetivos para el 2030</a:t>
            </a:r>
          </a:p>
          <a:p>
            <a:pPr algn="ctr">
              <a:spcBef>
                <a:spcPts val="300"/>
              </a:spcBef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La Directiva 2012/27/UE estableció los siguientes objetivos para la UE para el año 2030:</a:t>
            </a:r>
          </a:p>
          <a:p>
            <a:pPr marL="355600" indent="-88900">
              <a:spcBef>
                <a:spcPts val="300"/>
              </a:spcBef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000" dirty="0">
                <a:solidFill>
                  <a:srgbClr val="404040"/>
                </a:solidFill>
                <a:latin typeface="Pontano Sans" pitchFamily="2" charset="0"/>
              </a:rPr>
              <a:t>4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0% de reducción de emisiones de gases de efecto invernadero </a:t>
            </a:r>
          </a:p>
          <a:p>
            <a:pPr marL="355600" indent="-88900">
              <a:spcBef>
                <a:spcPts val="300"/>
              </a:spcBef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000" dirty="0">
                <a:solidFill>
                  <a:srgbClr val="404040"/>
                </a:solidFill>
                <a:latin typeface="Pontano Sans" pitchFamily="2" charset="0"/>
              </a:rPr>
              <a:t>3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0% consumo final producido con energías renovables</a:t>
            </a:r>
          </a:p>
          <a:p>
            <a:pPr marL="355600" indent="-88900">
              <a:spcBef>
                <a:spcPts val="300"/>
              </a:spcBef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Mejora de la eficiencia energética en un 27% </a:t>
            </a:r>
          </a:p>
        </p:txBody>
      </p:sp>
      <p:sp>
        <p:nvSpPr>
          <p:cNvPr id="65" name="64 Rectángulo"/>
          <p:cNvSpPr/>
          <p:nvPr/>
        </p:nvSpPr>
        <p:spPr>
          <a:xfrm>
            <a:off x="4822699" y="2376150"/>
            <a:ext cx="39900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Pontano Sans" pitchFamily="2" charset="0"/>
              </a:rPr>
              <a:t>En el caso de España, se han ido desarrollando </a:t>
            </a:r>
            <a:r>
              <a:rPr lang="es-ES" sz="900" b="1" dirty="0" smtClean="0">
                <a:solidFill>
                  <a:srgbClr val="000000"/>
                </a:solidFill>
                <a:latin typeface="Pontano Sans" pitchFamily="2" charset="0"/>
              </a:rPr>
              <a:t>planes de actuación</a:t>
            </a:r>
            <a:r>
              <a:rPr lang="es-ES" sz="900" dirty="0" smtClean="0">
                <a:solidFill>
                  <a:srgbClr val="000000"/>
                </a:solidFill>
                <a:latin typeface="Pontano Sans" pitchFamily="2" charset="0"/>
              </a:rPr>
              <a:t>:</a:t>
            </a:r>
            <a:endParaRPr lang="es-ES" sz="9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5161916" y="3530877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 smtClean="0">
                <a:solidFill>
                  <a:srgbClr val="000000"/>
                </a:solidFill>
                <a:latin typeface="Pontano Sans" pitchFamily="2" charset="0"/>
              </a:rPr>
              <a:t>…a partir de los cuales han surgido planes específicos sobre eficiencia energética… 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gray">
          <a:xfrm>
            <a:off x="5851756" y="2629102"/>
            <a:ext cx="972000" cy="718164"/>
          </a:xfrm>
          <a:prstGeom prst="rect">
            <a:avLst/>
          </a:prstGeom>
          <a:solidFill>
            <a:srgbClr val="8A8A8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72000" tIns="45720" rIns="7200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s-ES" sz="1000" b="1" dirty="0">
                <a:solidFill>
                  <a:schemeClr val="bg1"/>
                </a:solidFill>
                <a:latin typeface="Pontano Sans" pitchFamily="2" charset="0"/>
              </a:rPr>
              <a:t>Plan de Ahorro y Eficiencia Energética</a:t>
            </a:r>
          </a:p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chemeClr val="bg1"/>
                </a:solidFill>
                <a:latin typeface="Pontano Sans" pitchFamily="2" charset="0"/>
              </a:rPr>
              <a:t>2011-2020</a:t>
            </a:r>
            <a:r>
              <a:rPr lang="es-ES" sz="1000" b="1" baseline="30000" dirty="0">
                <a:solidFill>
                  <a:schemeClr val="bg1"/>
                </a:solidFill>
                <a:latin typeface="Pontano Sans" pitchFamily="2" charset="0"/>
              </a:rPr>
              <a:t> </a:t>
            </a:r>
            <a:r>
              <a:rPr lang="es-ES" sz="1000" b="1" baseline="30000" dirty="0" smtClean="0">
                <a:solidFill>
                  <a:schemeClr val="bg1"/>
                </a:solidFill>
                <a:latin typeface="Pontano Sans" pitchFamily="2" charset="0"/>
              </a:rPr>
              <a:t>(1)</a:t>
            </a:r>
            <a:endParaRPr lang="es-ES" sz="1000" b="1" dirty="0">
              <a:solidFill>
                <a:schemeClr val="bg1"/>
              </a:solidFill>
              <a:latin typeface="Pontano Sans" pitchFamily="2" charset="0"/>
            </a:endParaRPr>
          </a:p>
        </p:txBody>
      </p:sp>
      <p:sp>
        <p:nvSpPr>
          <p:cNvPr id="68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4822699" y="2629102"/>
            <a:ext cx="972000" cy="718164"/>
          </a:xfrm>
          <a:prstGeom prst="rect">
            <a:avLst/>
          </a:prstGeom>
          <a:solidFill>
            <a:srgbClr val="00567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72000" tIns="45720" rIns="7200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s-ES" sz="1000" b="1" dirty="0">
                <a:solidFill>
                  <a:srgbClr val="FFFFFF"/>
                </a:solidFill>
                <a:latin typeface="Pontano Sans" pitchFamily="2" charset="0"/>
              </a:rPr>
              <a:t>Plan de Acción</a:t>
            </a:r>
          </a:p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rgbClr val="FFFFFF"/>
                </a:solidFill>
                <a:latin typeface="Pontano Sans" pitchFamily="2" charset="0"/>
              </a:rPr>
              <a:t>2005-20012 </a:t>
            </a:r>
            <a:r>
              <a:rPr lang="es-ES" sz="1000" b="1" dirty="0">
                <a:solidFill>
                  <a:srgbClr val="FFFFFF"/>
                </a:solidFill>
                <a:latin typeface="Pontano Sans" pitchFamily="2" charset="0"/>
              </a:rPr>
              <a:t>PAEE4</a:t>
            </a:r>
          </a:p>
        </p:txBody>
      </p:sp>
      <p:sp>
        <p:nvSpPr>
          <p:cNvPr id="69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880813" y="2629102"/>
            <a:ext cx="972000" cy="718164"/>
          </a:xfrm>
          <a:prstGeom prst="rect">
            <a:avLst/>
          </a:prstGeom>
          <a:solidFill>
            <a:srgbClr val="82BC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36000" tIns="45720" rIns="7200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Plan de Ahorro y Eficiencia Energética</a:t>
            </a:r>
          </a:p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2014-2020</a:t>
            </a:r>
          </a:p>
        </p:txBody>
      </p:sp>
      <p:sp>
        <p:nvSpPr>
          <p:cNvPr id="70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860032" y="4043164"/>
            <a:ext cx="3816424" cy="1410684"/>
          </a:xfrm>
          <a:prstGeom prst="rect">
            <a:avLst/>
          </a:prstGeom>
          <a:solidFill>
            <a:srgbClr val="A2D683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0975" indent="-952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3586163" algn="l"/>
              </a:tabLst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FIDAE - JESSICA: </a:t>
            </a:r>
            <a:r>
              <a:rPr lang="es-ES" sz="1000" dirty="0">
                <a:solidFill>
                  <a:srgbClr val="404040"/>
                </a:solidFill>
                <a:latin typeface="Pontano Sans" pitchFamily="2" charset="0"/>
              </a:rPr>
              <a:t>Fondo de inversión 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para financiar proyectos urbanos de eficiencia energética y uso de energías renovables.</a:t>
            </a:r>
            <a:endParaRPr lang="es-ES" sz="1000" dirty="0">
              <a:solidFill>
                <a:srgbClr val="404040"/>
              </a:solidFill>
              <a:latin typeface="Pontano Sans" pitchFamily="2" charset="0"/>
            </a:endParaRPr>
          </a:p>
          <a:p>
            <a:pPr marL="180975" indent="-952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3586163" algn="l"/>
              </a:tabLst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Plan MOVEA: 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Ayuda para la adquisición de vehículos de energías alternativa</a:t>
            </a:r>
          </a:p>
          <a:p>
            <a:pPr marL="180975" indent="-952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3586163" algn="l"/>
              </a:tabLst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PAEE-AGE: 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Conseguir ahorros en 330 centros consumidores de la AGE mediante medidas de ahorro y eficiencia energética.</a:t>
            </a:r>
            <a:endParaRPr lang="es-ES" sz="1000" dirty="0">
              <a:solidFill>
                <a:srgbClr val="404040"/>
              </a:solidFill>
              <a:latin typeface="Pontano Sans" pitchFamily="2" charset="0"/>
            </a:endParaRPr>
          </a:p>
          <a:p>
            <a:pPr marL="180975" indent="-952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3586163" algn="l"/>
              </a:tabLst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Otros: </a:t>
            </a: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Ayudas a proyectos estratégicos, etc.</a:t>
            </a:r>
          </a:p>
        </p:txBody>
      </p:sp>
      <p:sp>
        <p:nvSpPr>
          <p:cNvPr id="73" name="72 Rectángulo"/>
          <p:cNvSpPr/>
          <p:nvPr/>
        </p:nvSpPr>
        <p:spPr>
          <a:xfrm>
            <a:off x="251520" y="4899850"/>
            <a:ext cx="4208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rgbClr val="000000"/>
                </a:solidFill>
                <a:latin typeface="Pontano Sans" pitchFamily="2" charset="0"/>
              </a:rPr>
              <a:t>En muchos de los casos, los porcentajes que se han marcado como objetivos serán revisados en el año 2020 con la intención de intentar mejorar ý ajustar mejor los valores a las capacidades de cada estado miembro</a:t>
            </a:r>
            <a:endParaRPr lang="es-ES" sz="10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36" name="Rectangle 122"/>
          <p:cNvSpPr>
            <a:spLocks noChangeAspect="1" noChangeArrowheads="1"/>
          </p:cNvSpPr>
          <p:nvPr/>
        </p:nvSpPr>
        <p:spPr bwMode="auto">
          <a:xfrm>
            <a:off x="5532511" y="5691556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IDAE y elaboración propia]</a:t>
            </a:r>
          </a:p>
        </p:txBody>
      </p:sp>
      <p:sp>
        <p:nvSpPr>
          <p:cNvPr id="37" name="36 CuadroTexto"/>
          <p:cNvSpPr txBox="1"/>
          <p:nvPr>
            <p:custDataLst>
              <p:tags r:id="rId27"/>
            </p:custDataLst>
          </p:nvPr>
        </p:nvSpPr>
        <p:spPr>
          <a:xfrm>
            <a:off x="6804248" y="44624"/>
            <a:ext cx="226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Eficiencia Energética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</a:t>
            </a:r>
            <a:r>
              <a:rPr lang="es-ES" sz="900" dirty="0" smtClean="0">
                <a:solidFill>
                  <a:srgbClr val="8A8A8D"/>
                </a:solidFill>
                <a:latin typeface="+mj-lt"/>
              </a:rPr>
              <a:t>Objetivos y normativa en España                 de la EE</a:t>
            </a:r>
            <a:endParaRPr lang="en-US" sz="900" dirty="0" smtClean="0">
              <a:solidFill>
                <a:srgbClr val="8A8A8D"/>
              </a:solidFill>
              <a:latin typeface="+mj-lt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n-GB" sz="14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39" name="Rectangle 14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7909870" y="2629102"/>
            <a:ext cx="972000" cy="718164"/>
          </a:xfrm>
          <a:prstGeom prst="rect">
            <a:avLst/>
          </a:prstGeom>
          <a:solidFill>
            <a:srgbClr val="C4E76A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36000" tIns="45720" rIns="7200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Plan de Ahorro y Eficiencia Energética</a:t>
            </a:r>
          </a:p>
          <a:p>
            <a:pPr algn="ctr">
              <a:spcBef>
                <a:spcPts val="600"/>
              </a:spcBef>
            </a:pPr>
            <a:r>
              <a:rPr lang="es-ES" sz="1000" b="1" dirty="0" smtClean="0">
                <a:solidFill>
                  <a:srgbClr val="404040"/>
                </a:solidFill>
                <a:latin typeface="Pontano Sans" pitchFamily="2" charset="0"/>
              </a:rPr>
              <a:t>2017-2020</a:t>
            </a:r>
          </a:p>
        </p:txBody>
      </p:sp>
      <p:sp>
        <p:nvSpPr>
          <p:cNvPr id="47" name="65 Rectángulo"/>
          <p:cNvSpPr/>
          <p:nvPr/>
        </p:nvSpPr>
        <p:spPr>
          <a:xfrm>
            <a:off x="7018126" y="3331350"/>
            <a:ext cx="692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smtClean="0">
                <a:solidFill>
                  <a:srgbClr val="000000"/>
                </a:solidFill>
                <a:latin typeface="Pontano Sans" pitchFamily="2" charset="0"/>
              </a:rPr>
              <a:t>1ª Revisión</a:t>
            </a:r>
            <a:endParaRPr lang="es-ES" sz="800" b="1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38" name="65 Rectángulo"/>
          <p:cNvSpPr/>
          <p:nvPr/>
        </p:nvSpPr>
        <p:spPr>
          <a:xfrm>
            <a:off x="6252613" y="5506257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dirty="0" smtClean="0">
                <a:solidFill>
                  <a:srgbClr val="000000"/>
                </a:solidFill>
                <a:latin typeface="Pontano Sans" pitchFamily="2" charset="0"/>
              </a:rPr>
              <a:t>(1) Obligación de ser revisado cada 3 años </a:t>
            </a:r>
            <a:endParaRPr lang="es-ES" sz="800" dirty="0">
              <a:solidFill>
                <a:srgbClr val="000000"/>
              </a:solidFill>
              <a:latin typeface="Pontano Sans" pitchFamily="2" charset="0"/>
            </a:endParaRPr>
          </a:p>
        </p:txBody>
      </p:sp>
      <p:sp>
        <p:nvSpPr>
          <p:cNvPr id="40" name="65 Rectángulo"/>
          <p:cNvSpPr/>
          <p:nvPr/>
        </p:nvSpPr>
        <p:spPr>
          <a:xfrm>
            <a:off x="8049682" y="3329437"/>
            <a:ext cx="692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rgbClr val="000000"/>
                </a:solidFill>
                <a:latin typeface="Pontano Sans" pitchFamily="2" charset="0"/>
              </a:rPr>
              <a:t>2</a:t>
            </a:r>
            <a:r>
              <a:rPr lang="es-ES_tradnl" sz="800" b="1" dirty="0" smtClean="0">
                <a:solidFill>
                  <a:srgbClr val="000000"/>
                </a:solidFill>
                <a:latin typeface="Pontano Sans" pitchFamily="2" charset="0"/>
              </a:rPr>
              <a:t>ª Revisión</a:t>
            </a:r>
            <a:endParaRPr lang="es-ES" sz="800" b="1" dirty="0">
              <a:solidFill>
                <a:srgbClr val="000000"/>
              </a:solidFill>
              <a:latin typeface="Pontano Sans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880813" y="3437159"/>
            <a:ext cx="211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618813" y="3437159"/>
            <a:ext cx="23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09870" y="3437159"/>
            <a:ext cx="211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665870" y="3437159"/>
            <a:ext cx="2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3045&quot;&gt;&lt;version val=&quot;2514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4&quot;&gt;&lt;elem m_fUsage=&quot;2.27375220868598493240E+00&quot;&gt;&lt;m_msothmcolidx val=&quot;0&quot;/&gt;&lt;m_rgb r=&quot;00&quot; g=&quot;56&quot; b=&quot;7C&quot;/&gt;&lt;m_nBrightness val=&quot;0&quot;/&gt;&lt;/elem&gt;&lt;elem m_fUsage=&quot;2.07395305154735742903E+00&quot;&gt;&lt;m_msothmcolidx val=&quot;0&quot;/&gt;&lt;m_rgb r=&quot;A2&quot; g=&quot;D6&quot; b=&quot;83&quot;/&gt;&lt;m_nBrightness val=&quot;0&quot;/&gt;&lt;/elem&gt;&lt;elem m_fUsage=&quot;1.85774540177872782287E+00&quot;&gt;&lt;m_msothmcolidx val=&quot;0&quot;/&gt;&lt;m_rgb r=&quot;82&quot; g=&quot;BC&quot; b=&quot;00&quot;/&gt;&lt;m_nBrightness val=&quot;0&quot;/&gt;&lt;/elem&gt;&lt;elem m_fUsage=&quot;1.64982535078397263284E+00&quot;&gt;&lt;m_msothmcolidx val=&quot;0&quot;/&gt;&lt;m_rgb r=&quot;8A&quot; g=&quot;8A&quot; b=&quot;8D&quot;/&gt;&lt;m_nBrightness val=&quot;0&quot;/&gt;&lt;/elem&gt;&lt;elem m_fUsage=&quot;1.00000000000000000000E+00&quot;&gt;&lt;m_msothmcolidx val=&quot;0&quot;/&gt;&lt;m_rgb r=&quot;C5&quot; g=&quot;D4&quot; b=&quot;A3&quot;/&gt;&lt;m_nBrightness val=&quot;0&quot;/&gt;&lt;/elem&gt;&lt;elem m_fUsage=&quot;5.90490000000000181402E-01&quot;&gt;&lt;m_msothmcolidx val=&quot;0&quot;/&gt;&lt;m_rgb r=&quot;A2&quot; g=&quot;D6&quot; b=&quot;1F&quot;/&gt;&lt;m_nBrightness val=&quot;0&quot;/&gt;&lt;/elem&gt;&lt;elem m_fUsage=&quot;2.07672132522885466432E-01&quot;&gt;&lt;m_msothmcolidx val=&quot;0&quot;/&gt;&lt;m_rgb r=&quot;00&quot; g=&quot;9A&quot; b=&quot;BE&quot;/&gt;&lt;m_nBrightness val=&quot;0&quot;/&gt;&lt;/elem&gt;&lt;elem m_fUsage=&quot;1.75126190346931637221E-01&quot;&gt;&lt;m_msothmcolidx val=&quot;0&quot;/&gt;&lt;m_rgb r=&quot;D2&quot; g=&quot;CF&quot; b=&quot;CD&quot;/&gt;&lt;m_nBrightness val=&quot;0&quot;/&gt;&lt;/elem&gt;&lt;elem m_fUsage=&quot;3.43368382029251573151E-02&quot;&gt;&lt;m_msothmcolidx val=&quot;0&quot;/&gt;&lt;m_rgb r=&quot;3F&quot; g=&quot;AE&quot; b=&quot;29&quot;/&gt;&lt;m_nBrightness val=&quot;0&quot;/&gt;&lt;/elem&gt;&lt;elem m_fUsage=&quot;3.09031543826326429714E-02&quot;&gt;&lt;m_msothmcolidx val=&quot;0&quot;/&gt;&lt;m_rgb r=&quot;B3&quot; g=&quot;B1&quot; b=&quot;B1&quot;/&gt;&lt;m_nBrightness val=&quot;0&quot;/&gt;&lt;/elem&gt;&lt;elem m_fUsage=&quot;2.78128389443693807559E-02&quot;&gt;&lt;m_msothmcolidx val=&quot;0&quot;/&gt;&lt;m_rgb r=&quot;6C&quot; g=&quot;C0&quot; b=&quot;49&quot;/&gt;&lt;m_nBrightness val=&quot;0&quot;/&gt;&lt;/elem&gt;&lt;elem m_fUsage=&quot;2.25283995449391989674E-02&quot;&gt;&lt;m_msothmcolidx val=&quot;0&quot;/&gt;&lt;m_rgb r=&quot;4F&quot; g=&quot;88&quot; b=&quot;2C&quot;/&gt;&lt;m_nBrightness val=&quot;0&quot;/&gt;&lt;/elem&gt;&lt;elem m_fUsage=&quot;1.64232032682606748919E-02&quot;&gt;&lt;m_msothmcolidx val=&quot;0&quot;/&gt;&lt;m_rgb r=&quot;B8&quot; g=&quot;DC&quot; b=&quot;E1&quot;/&gt;&lt;m_nBrightness val=&quot;0&quot;/&gt;&lt;/elem&gt;&lt;elem m_fUsage=&quot;1.47808829414346077497E-02&quot;&gt;&lt;m_msothmcolidx val=&quot;0&quot;/&gt;&lt;m_rgb r=&quot;C4&quot; g=&quot;E7&quot; b=&quot;6A&quot;/&gt;&lt;m_nBrightness val=&quot;0&quot;/&gt;&lt;/elem&gt;&lt;elem m_fUsage=&quot;3.17569656878989711388E-03&quot;&gt;&lt;m_msothmcolidx val=&quot;0&quot;/&gt;&lt;m_rgb r=&quot;E6&quot; g=&quot;80&quot; b=&quot;80&quot;/&gt;&lt;m_nBrightness val=&quot;0&quot;/&gt;&lt;/elem&gt;&lt;elem m_fUsage=&quot;2.82846062093832124884E-03&quot;&gt;&lt;m_msothmcolidx val=&quot;0&quot;/&gt;&lt;m_rgb r=&quot;A3&quot; g=&quot;20&quot; b=&quot;20&quot;/&gt;&lt;m_nBrightness val=&quot;0&quot;/&gt;&lt;/elem&gt;&lt;elem m_fUsage=&quot;2.67842588191946574458E-03&quot;&gt;&lt;m_msothmcolidx val=&quot;0&quot;/&gt;&lt;m_rgb r=&quot;F2&quot; g=&quot;BF&quot; b=&quot;BF&quot;/&gt;&lt;m_nBrightness val=&quot;0&quot;/&gt;&lt;/elem&gt;&lt;elem m_fUsage=&quot;2.47984188460069997217E-03&quot;&gt;&lt;m_msothmcolidx val=&quot;0&quot;/&gt;&lt;m_rgb r=&quot;F5&quot; g=&quot;CD&quot; b=&quot;CD&quot;/&gt;&lt;m_nBrightness val=&quot;0&quot;/&gt;&lt;/elem&gt;&lt;elem m_fUsage=&quot;2.47804467141849458015E-03&quot;&gt;&lt;m_msothmcolidx val=&quot;0&quot;/&gt;&lt;m_rgb r=&quot;D9&quot; g=&quot;D9&quot; b=&quot;D9&quot;/&gt;&lt;m_nBrightness val=&quot;0&quot;/&gt;&lt;/elem&gt;&lt;elem m_fUsage=&quot;2.46503470495807071317E-03&quot;&gt;&lt;m_msothmcolidx val=&quot;0&quot;/&gt;&lt;m_rgb r=&quot;DF&quot; g=&quot;5E&quot; b=&quot;5E&quot;/&gt;&lt;m_nBrightness val=&quot;0&quot;/&gt;&lt;/elem&gt;&lt;elem m_fUsage=&quot;2.21853123446226355511E-03&quot;&gt;&lt;m_msothmcolidx val=&quot;0&quot;/&gt;&lt;m_rgb r=&quot;C4&quot; g=&quot;26&quot; b=&quot;26&quot;/&gt;&lt;m_nBrightness val=&quot;0&quot;/&gt;&lt;/elem&gt;&lt;elem m_fUsage=&quot;1.79701029991443349265E-03&quot;&gt;&lt;m_msothmcolidx val=&quot;0&quot;/&gt;&lt;m_rgb r=&quot;E2&quot; g=&quot;E2&quot; b=&quot;E2&quot;/&gt;&lt;m_nBrightness val=&quot;0&quot;/&gt;&lt;/elem&gt;&lt;elem m_fUsage=&quot;1.38113070050014286223E-03&quot;&gt;&lt;m_msothmcolidx val=&quot;0&quot;/&gt;&lt;m_rgb r=&quot;E0&quot; g=&quot;61&quot; b=&quot;61&quot;/&gt;&lt;m_nBrightness val=&quot;0&quot;/&gt;&lt;/elem&gt;&lt;elem m_fUsage=&quot;1.31002050863762210288E-03&quot;&gt;&lt;m_msothmcolidx val=&quot;0&quot;/&gt;&lt;m_rgb r=&quot;BC&quot; g=&quot;B0&quot; b=&quot;9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_tKJuQYkOyQOFXrR0ri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bx6ajM_ES6DYDipfR9m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dhVm6Rjku2RFn7Oo0R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BF8FFeNE.w3WNUReY_i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8I0UgwmkOZDY4sAz7am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8ep3zSrk6YQYagLvsLi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QwsapHB0W7hynJ4NUdG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M9xo4p0EGqAXZh2RXRR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CFCYQ23Uy6c_MtziXQI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ZHBd.8H0KxBGPJkCph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oXtQzhSm6mfOgUe5dAh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MaoS6esEOXQ9DFHuHGK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fwkwEKFk.bK2VLaJfey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CSqVJAmk2isPRVqEbEM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4Dw6dXi0qyEjjsL5qRV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malKDw3k6ueD.wtvCr1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qOg6MfOkm8ogOdMMH2_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r0SKxYHkahyS7YvSaET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PdQh.0aUuS5bdyIbhTl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PfDkmYzk2q3Q_oAGxuR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t7jEs9qUSf2mVKDw0w2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.q0Xuh1U.lstT12infR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IOjIokvEymd.TmRTpO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oubLyQE6KIpftSOYQs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MfvRbytU6_CMw1iTEv8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zmm.PBjUCnDGtTR6jyJ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E1BpLaJUa0oStixkCX6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okXCtT20u3vNJN5_MTy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Fg2XTXdEioTDNnFN674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t7jEs9qUSf2mVKDw0w2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.q0Xuh1U.lstT12infR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I1W8KBa0iJGCkX1zHHr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onDu6L0ejBx.NTeywb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fw6r4Jjkut_qhfABbJq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b9IDt9pEiYyoorqhllb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ymxH.stE226FK2s6MU5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D2VJf7NEe952e_LdZ9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_tKJuQYkOyQOFXrR0r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I1W8KBa0iJGCkX1zHHr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bx6ajM_ES6DYDipfR9m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dhVm6Rjku2RFn7Oo0R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BF8FFeNE.w3WNUReY_i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8I0UgwmkOZDY4sAz7am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M9xo4p0EGqAXZh2RXRR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ZHBd.8H0KxBGPJkCphX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MaoS6esEOXQ9DFHuHG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fwkwEKFk.bK2VLaJfey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CSqVJAmk2isPRVqEbEM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YR6QdR2U.NHqsRugJ3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onDu6L0ejBx.NTeyw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xT8NXAh0OgH5YuEGKER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sl1rtZVE6qjpClQlkbJ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Ez63o5jEmGchApErhu3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MSAi6sbkSFScobuHJiR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4Dw6dXi0qyEjjsL5qRV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Ez63o5jEmGchApErhu3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4Dw6dXi0qyEjjsL5qRV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.q0Xuh1U.lstT12infR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HV28Az00aRnEMXF8l5A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I1W8KBa0iJGCkX1zHHr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onDu6L0ejBx.NTeywb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fw6r4Jjkut_qhfABbJq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b9IDt9pEiYyoorqhllb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ymxH.stE226FK2s6MU5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D2VJf7NEe952e_LdZ9O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_tKJuQYkOyQOFXrR0r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bx6ajM_ES6DYDipfR9m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dhVm6Rjku2RFn7Oo0RP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BF8FFeNE.w3WNUReY_i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8I0UgwmkOZDY4sAz7am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8ep3zSrk6YQYagLvsLi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QwsapHB0W7hynJ4NUdG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M9xo4p0EGqAXZh2RXRR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CFCYQ23Uy6c_MtziXQI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ZHBd.8H0KxBGPJkCphX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MaoS6esEOXQ9DFHuHG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jPfQjEMUyupIFKC9s55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fwkwEKFk.bK2VLaJfey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CSqVJAmk2isPRVqEbEM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4Dw6dXi0qyEjjsL5qRV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JNQhez.U2hTE_Q_FgNH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5SnmNMMk.alD.T8rvuc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7Uh09cckKK332PZtdgd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JNQhez.U2hTE_Q_FgNH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YcMVep4EaQWFXCrkJC3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5SnmNMMk.alD.T8rvuc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7Uh09cckKK332PZtdgd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JNQhez.U2hTE_Q_FgNH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5SnmNMMk.alD.T8rvuc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7Uh09cckKK332PZtdg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keXLu_4UO9qtvGGriZq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RZTq3O.Ue1xfQWjAFup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.q0Xuh1U.lstT12infR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I1W8KBa0iJGCkX1zHHr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onDu6L0ejBx.NTeywb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hFaw1BPk6lZdPtDAbE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soH6DjfU2tXwG5MwcUN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b9IDt9pEiYyoorqhllb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ymxH.stE226FK2s6MU5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D2VJf7NEe952e_LdZ9O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_tKJuQYkOyQOFXrR0ri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bx6ajM_ES6DYDipfR9m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dhVm6Rjku2RFn7Oo0RP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BF8FFeNE.w3WNUReY_i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fw6r4Jjkut_qhfABbJq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8I0UgwmkOZDY4sAz7am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M9xo4p0EGqAXZh2RXRR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ZHBd.8H0KxBGPJkCphX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MaoS6esEOXQ9DFHuHGK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jNpcL13EyE8cqg9M9H7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CSqVJAmk2isPRVqEbEM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UQnS3GwkOhe4UbaexVE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OGKIXSNEGZPKJGAf7Qo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SEom_RykKWOY577rw9_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D8K_iJ30K_yp9YXEgL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WymqWZgU2Ix_odhZ_8W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QfCcd11E.9AAUup.lL5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gP.9bfqk.G.hGdsyYT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A6cH8q3ESKzdFuq4GMG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O38yQJ00C8nFyD_ZlBc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.BinHpakmTNgnKYPfKi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RnS_xxCkaQgRt.ZeuuC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LySggGJ0CbdTX_rWVsv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XJz_ytkemVcF.QauA1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dSniurBE.FC5WCQrpse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UrAz0u1k6X99HM1bph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ttERoA0aVtWku9sqJ5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gjMHsJJkidqq3Pi5wEg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xdcKo5ZUmPdl7XLt0T4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v9y8piCUaJ8be7C2Bpi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PNBdbQxECg9qb.0LNAY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HCLpbxf0WliISfTl3zP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.YwfLCm0GWBHUMI7AGp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qUqoxaGUeo7Pkk0JK0t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k8BmM2d0eghvR33gp7I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jsEuY4102u1ndvtn22d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hJoSuvl0mdzqX0ZxkiE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Q5mBOJDU2cpUQyJb2K5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rbWRNL9EurmNQq7kGlL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y9pid08kumGKXiXvWn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aF4QTUT0SC.x_Gm7bKm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7OUHRLAUGLY6h0vUqGt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MFMmf4t0eRN2Txx.Y5p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sPAWrOWUiNkEy6ZkM2c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Lf3BtQeUa0oMqpFhPDI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925O.G10OP0bfobbRpx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pLBeSBFkWOnjXx3pFgU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HzwrbY7k6g3WbnR4a.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vHM2bi40KHJkQBH4Rs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bxpBv7SEqW707tEFO0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iY_PUU8ka46r0xAZmww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jP.JtcMUeQCPt3xPiIi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4bWSbsLkmnV_pKlWgPE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Nu2g1KGkuZbTYke1hUt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pRZ9hw1UGr5EZ24NCNZ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6VKFoRk0ycpUy30feAe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F1RgEFIUmOQ0X_ofOiH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voFg_zSUWOvYqoLeIxS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RXpjj.6EepLLwbFOGN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lSAJmU5EmBllnxTsvP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57_kXG0k.3Pez9G1faP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a7sIldTU2AxVwnwKncK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zQbbnhYUe59UAQtITVY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FI0scSkkeWmke6nmZTR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Ojx5l2fk65vz4liIUVG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lDO_sIAE.bx4mTMCTNZ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iguGjCLUmIPDvqz2ORo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ymLpMeNkGNcQLhpQRq0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GYZNZ0rUCbI4A404HqG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ygXUx56U.wSe1rOVFl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CO5yK7eE.KcfZTuGA4d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2p0zo7XUqtfNzXOcKD8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cdMlGBiEeqNW_PJCKzQ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ccm9r4KEyhODlJoO1C_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ReXzVf_EyZbb3Yx8HgD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VuMBVBukC.ETBpBuX_3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ck1a5SkUyfZOEjnczMU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6fZGp4aUKBjYe8DKp1E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SiN37SVEOsNk6HltPSe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OkyredzECmfDP.H6x.e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x7eZD2y0uIwebmKykV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h7tFUIc0mmkcMNnNZmI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BMZS1JZE.NdrSLMmroN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g6zpAxcUmkcs9yIHFcK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qKbs3yU0GXRKWaYLYI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60hPoRakm5sxIyf0lF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gqa0KFHUyZUpyrdhw.M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k2IqCGjUaMybbknZ3p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j4BaToTKmYcm5uYDHhj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196NUYRgqWqOQYtB0S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SIlPCESleB7CvpfL3p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YHVzznQP29ppyyvW8Y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7ocvv_QVKXWDFVvSPP_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NL.k4LRZqtO0ZWycmE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roeAYoRcWwXVhCX79p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.JemX9QtOWmuDV1YBK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O3rKy8Tmusp.lDDMEs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mGZVqRT929pMgo1Tpym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4I2XFIRSq1tjtmCqb1_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Sk889KTcq8HLApw4hy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UWCCbOQFSZajq12C.i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GU9H8JQn6tbP6Jgipg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JPgJxDS6iw6Fr0lr2sh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4Nyma7QdujNIfADyOC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N4B_.ERtW1nx.mJ5vU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WDxwUBRsS.rkJraTZeH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6fLKn1QV6F5sDLO_j.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GCUeX1S8O7Ahniw5of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0ycp4XQtGCcjvaWKrK_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eZ4p2tQ.qKvSgaSMseD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QTTm70TPSWy6inFlWu2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JbsMpKS8SLaIkI06u0g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eIwdB_SEm_OUDK8bkW6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_B6tprTBqodhWobW4os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nLG56fT4C8NfxN.ogM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T_3wvQTcWkL1brTa5a1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hRXw8vQa6DRoInHGjJk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cIsZJ.QlePPurR.b3CR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u3BQ2WSHC9fb41S0Ss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ZlVp3R362KafgOTabf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zIOKbLSnKcJZO..wDJ9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vpixKzQke4Q3kq84Lyl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vHM2bi40KHJkQBH4Rsr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2v33bphkC8lFQu5PoXP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.q0Xuh1U.lstT12infR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I1W8KBa0iJGCkX1zHH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onDu6L0ejBx.NTeywb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HV28Az00aRnEMXF8l5A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91l9CERUaZEZ0WmPFWv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YcMVep4EaQWFXCrkJC3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keXLu_4UO9qtvGGriZq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hFaw1BPk6lZdPtDAbEh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fw6r4Jjkut_qhfABbJq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WymqWZgU2Ix_odhZ_8W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2v33bphkC8lFQu5PoXP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4Dw6dXi0qyEjjsL5qRV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.q0Xuh1U.lstT12inf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2v33bphkC8lFQu5PoXP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I1W8KBa0iJGCkX1zHHr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onDu6L0ejBx.NTeyw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fw6r4Jjkut_qhfABbJq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Z4WDFd7EWD1kfOwqyp3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8u2l7KLEGsVPWNCIyBU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b9IDt9pEiYyoorqhll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ymxH.stE226FK2s6MU5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D2VJf7NEe952e_LdZ9O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ontano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rgbClr val="009ABE"/>
        </a:solidFill>
        <a:ln w="3175">
          <a:noFill/>
        </a:ln>
        <a:scene3d>
          <a:camera prst="orthographicFront">
            <a:rot lat="600000" lon="0" rev="0"/>
          </a:camera>
          <a:lightRig rig="threePt" dir="t"/>
        </a:scene3d>
      </a:spPr>
      <a:bodyPr rtlCol="0" anchor="ctr"/>
      <a:lstStyle>
        <a:defPPr algn="ctr">
          <a:defRPr sz="1000" dirty="0" err="1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1740</Words>
  <Application>Microsoft Office PowerPoint</Application>
  <PresentationFormat>On-screen Show (4:3)</PresentationFormat>
  <Paragraphs>325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Georgia</vt:lpstr>
      <vt:lpstr>Calibri</vt:lpstr>
      <vt:lpstr>Pontano Sans</vt:lpstr>
      <vt:lpstr>Office Theme</vt:lpstr>
      <vt:lpstr>think-cell Slide</vt:lpstr>
      <vt:lpstr>Chart</vt:lpstr>
      <vt:lpstr>PowerPoint Presentation</vt:lpstr>
      <vt:lpstr>Índice</vt:lpstr>
      <vt:lpstr>1. Eficiencia Energética y su potencial</vt:lpstr>
      <vt:lpstr>PowerPoint Presentation</vt:lpstr>
      <vt:lpstr>2. Regulación de la Eficiencia Energética</vt:lpstr>
      <vt:lpstr>PowerPoint Presentation</vt:lpstr>
      <vt:lpstr>3. Objetivos y normativa en España de la Eficiencia Energética</vt:lpstr>
      <vt:lpstr>PowerPoint Presentation</vt:lpstr>
      <vt:lpstr>PowerPoint Presentation</vt:lpstr>
      <vt:lpstr>4. El vehículo eléctrico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2013-11-08T08:21:13Z</dcterms:created>
  <dcterms:modified xsi:type="dcterms:W3CDTF">2019-01-11T10:29:34Z</dcterms:modified>
  <cp:contentStatus/>
</cp:coreProperties>
</file>